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Nunito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Akanksha"/>
  <p:cmAuthor clrIdx="1" id="1" initials="" lastIdx="6" name="Samhita B Atr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8AB4BA-51DF-4804-9853-72451B918CE9}">
  <a:tblStyle styleId="{238AB4BA-51DF-4804-9853-72451B918C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Nuni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4.xml"/><Relationship Id="rId33" Type="http://schemas.openxmlformats.org/officeDocument/2006/relationships/font" Target="fonts/NunitoExtraBold-bold.fntdata"/><Relationship Id="rId10" Type="http://schemas.openxmlformats.org/officeDocument/2006/relationships/slide" Target="slides/slide3.xml"/><Relationship Id="rId32" Type="http://schemas.openxmlformats.org/officeDocument/2006/relationships/font" Target="fonts/Nunito-boldItalic.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NunitoExtraBol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03T17:59:03.964">
    <p:pos x="6000" y="0"/>
    <p:text>Srijita</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4-03T18:04:37.832">
    <p:pos x="6000" y="0"/>
    <p:text>Soorya</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4-03T18:03:53.947">
    <p:pos x="6000" y="0"/>
    <p:text>Samhita, Srijita</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4-03T18:04:20.643">
    <p:pos x="6000" y="0"/>
    <p:text>Srijita, Samhita</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4-03T18:03:16.305">
    <p:pos x="6000" y="0"/>
    <p:text>Srijita, Akanksha, Samhita, Soorya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4-03T19:21:02.581">
    <p:pos x="6000" y="0"/>
    <p:text>Srijita, Akanksha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4-03T20:16:35.163">
    <p:pos x="6000" y="0"/>
    <p:text>Samhita</p:text>
  </p:cm>
  <p:cm authorId="1" idx="2" dt="2024-04-03T20:16:35.163">
    <p:pos x="6000" y="0"/>
    <p:text>Akanksha, Srijita, Soorya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4-03T18:09:40.505">
    <p:pos x="6000" y="0"/>
    <p:text>Akanksha, Soorya, Samhita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4-04-03T20:16:55.975">
    <p:pos x="6000" y="0"/>
    <p:text>Akanksha, Soorya, Samhita</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4-04-03T20:17:04.547">
    <p:pos x="6000" y="0"/>
    <p:text>Akanksha, Soorya, Samhita</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4-04-03T20:17:10.903">
    <p:pos x="6000" y="0"/>
    <p:text>Akanksha, Soorya, Samhita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4-04-03T20:17:16.526">
    <p:pos x="6000" y="0"/>
    <p:text>Akanksha, Soorya, Samhita</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4-03T18:09:11.334">
    <p:pos x="6000" y="0"/>
    <p:text>Akanksha, Soorya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d2997894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d2997894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d2997894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d2997894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d299789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d299789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d2997894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d2997894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d2997894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d299789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d2997894d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d2997894d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8a91877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8a91877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8acc92f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8acc92f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d2997894d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d2997894d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d2997894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d2997894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d2997894d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d2997894d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d2997894d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d2997894d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8a918777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8a918777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2.jpg"/><Relationship Id="rId5" Type="http://schemas.openxmlformats.org/officeDocument/2006/relationships/hyperlink" Target="http://drive.google.com/file/d/16QnZAseuLkdc9iQB5PCpg8OS0062GKi2/view" TargetMode="External"/><Relationship Id="rId6" Type="http://schemas.openxmlformats.org/officeDocument/2006/relationships/image" Target="../media/image1.jpg"/><Relationship Id="rId7" Type="http://schemas.openxmlformats.org/officeDocument/2006/relationships/image" Target="../media/image3.png"/><Relationship Id="rId8"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12.xml"/><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9000" y="1889250"/>
            <a:ext cx="4039500" cy="136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600">
                <a:solidFill>
                  <a:srgbClr val="2E5E9D"/>
                </a:solidFill>
                <a:latin typeface="Raleway"/>
                <a:ea typeface="Raleway"/>
                <a:cs typeface="Raleway"/>
                <a:sym typeface="Raleway"/>
              </a:rPr>
              <a:t>Bulk Sharing</a:t>
            </a:r>
            <a:endParaRPr b="1" sz="4600">
              <a:solidFill>
                <a:srgbClr val="2E5E9D"/>
              </a:solidFill>
              <a:latin typeface="Raleway"/>
              <a:ea typeface="Raleway"/>
              <a:cs typeface="Raleway"/>
              <a:sym typeface="Raleway"/>
            </a:endParaRPr>
          </a:p>
        </p:txBody>
      </p:sp>
      <p:pic>
        <p:nvPicPr>
          <p:cNvPr id="55" name="Google Shape;55;p13"/>
          <p:cNvPicPr preferRelativeResize="0"/>
          <p:nvPr/>
        </p:nvPicPr>
        <p:blipFill>
          <a:blip r:embed="rId4">
            <a:alphaModFix amt="82000"/>
          </a:blip>
          <a:stretch>
            <a:fillRect/>
          </a:stretch>
        </p:blipFill>
        <p:spPr>
          <a:xfrm>
            <a:off x="4000500" y="0"/>
            <a:ext cx="5143501" cy="5143501"/>
          </a:xfrm>
          <a:prstGeom prst="rect">
            <a:avLst/>
          </a:prstGeom>
          <a:noFill/>
          <a:ln>
            <a:noFill/>
          </a:ln>
        </p:spPr>
      </p:pic>
      <p:sp>
        <p:nvSpPr>
          <p:cNvPr id="56" name="Google Shape;56;p13"/>
          <p:cNvSpPr txBox="1"/>
          <p:nvPr/>
        </p:nvSpPr>
        <p:spPr>
          <a:xfrm>
            <a:off x="1405950" y="3128725"/>
            <a:ext cx="1263000" cy="461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Nunito"/>
                <a:ea typeface="Nunito"/>
                <a:cs typeface="Nunito"/>
                <a:sym typeface="Nunito"/>
              </a:rPr>
              <a:t>Group 2</a:t>
            </a:r>
            <a:endParaRPr b="1" sz="1800">
              <a:solidFill>
                <a:schemeClr val="accen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4">
            <a:alphaModFix/>
          </a:blip>
          <a:srcRect b="0" l="0" r="0" t="3325"/>
          <a:stretch/>
        </p:blipFill>
        <p:spPr>
          <a:xfrm>
            <a:off x="270875" y="506900"/>
            <a:ext cx="2011250" cy="4335125"/>
          </a:xfrm>
          <a:prstGeom prst="rect">
            <a:avLst/>
          </a:prstGeom>
          <a:noFill/>
          <a:ln>
            <a:noFill/>
          </a:ln>
        </p:spPr>
      </p:pic>
      <p:pic>
        <p:nvPicPr>
          <p:cNvPr id="123" name="Google Shape;123;p22" title="1712145606645614.mp4">
            <a:hlinkClick r:id="rId5"/>
          </p:cNvPr>
          <p:cNvPicPr preferRelativeResize="0"/>
          <p:nvPr/>
        </p:nvPicPr>
        <p:blipFill>
          <a:blip r:embed="rId6">
            <a:alphaModFix/>
          </a:blip>
          <a:stretch>
            <a:fillRect/>
          </a:stretch>
        </p:blipFill>
        <p:spPr>
          <a:xfrm>
            <a:off x="3062400" y="562038"/>
            <a:ext cx="2011250" cy="4279988"/>
          </a:xfrm>
          <a:prstGeom prst="rect">
            <a:avLst/>
          </a:prstGeom>
          <a:noFill/>
          <a:ln>
            <a:noFill/>
          </a:ln>
        </p:spPr>
      </p:pic>
      <p:grpSp>
        <p:nvGrpSpPr>
          <p:cNvPr id="124" name="Google Shape;124;p22"/>
          <p:cNvGrpSpPr/>
          <p:nvPr/>
        </p:nvGrpSpPr>
        <p:grpSpPr>
          <a:xfrm>
            <a:off x="6173960" y="152405"/>
            <a:ext cx="2011254" cy="2419402"/>
            <a:chOff x="6524025" y="152400"/>
            <a:chExt cx="2347950" cy="2517850"/>
          </a:xfrm>
        </p:grpSpPr>
        <p:pic>
          <p:nvPicPr>
            <p:cNvPr id="125" name="Google Shape;125;p22"/>
            <p:cNvPicPr preferRelativeResize="0"/>
            <p:nvPr/>
          </p:nvPicPr>
          <p:blipFill rotWithShape="1">
            <a:blip r:embed="rId7">
              <a:alphaModFix/>
            </a:blip>
            <a:srcRect b="48870" l="0" r="0" t="2848"/>
            <a:stretch/>
          </p:blipFill>
          <p:spPr>
            <a:xfrm>
              <a:off x="6524025" y="152400"/>
              <a:ext cx="2347950" cy="2517850"/>
            </a:xfrm>
            <a:prstGeom prst="rect">
              <a:avLst/>
            </a:prstGeom>
            <a:noFill/>
            <a:ln>
              <a:noFill/>
            </a:ln>
          </p:spPr>
        </p:pic>
        <p:sp>
          <p:nvSpPr>
            <p:cNvPr id="126" name="Google Shape;126;p22"/>
            <p:cNvSpPr/>
            <p:nvPr/>
          </p:nvSpPr>
          <p:spPr>
            <a:xfrm>
              <a:off x="7015450" y="1350646"/>
              <a:ext cx="663600" cy="27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27" name="Google Shape;127;p22"/>
          <p:cNvPicPr preferRelativeResize="0"/>
          <p:nvPr/>
        </p:nvPicPr>
        <p:blipFill>
          <a:blip r:embed="rId8">
            <a:alphaModFix/>
          </a:blip>
          <a:stretch>
            <a:fillRect/>
          </a:stretch>
        </p:blipFill>
        <p:spPr>
          <a:xfrm>
            <a:off x="5491925" y="2815300"/>
            <a:ext cx="3576499" cy="19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4">
            <a:alphaModFix/>
          </a:blip>
          <a:srcRect b="55416" l="0" r="0" t="0"/>
          <a:stretch/>
        </p:blipFill>
        <p:spPr>
          <a:xfrm>
            <a:off x="319039" y="2737645"/>
            <a:ext cx="2375590" cy="2357658"/>
          </a:xfrm>
          <a:prstGeom prst="rect">
            <a:avLst/>
          </a:prstGeom>
          <a:noFill/>
          <a:ln cap="flat" cmpd="sng" w="9525">
            <a:solidFill>
              <a:schemeClr val="dk1"/>
            </a:solidFill>
            <a:prstDash val="solid"/>
            <a:round/>
            <a:headEnd len="sm" w="sm" type="none"/>
            <a:tailEnd len="sm" w="sm" type="none"/>
          </a:ln>
          <a:effectLst>
            <a:outerShdw blurRad="257175" rotWithShape="0" algn="bl" dir="7200000" dist="19050">
              <a:srgbClr val="000000">
                <a:alpha val="14000"/>
              </a:srgbClr>
            </a:outerShdw>
          </a:effectLst>
        </p:spPr>
      </p:pic>
      <p:pic>
        <p:nvPicPr>
          <p:cNvPr id="133" name="Google Shape;133;p23"/>
          <p:cNvPicPr preferRelativeResize="0"/>
          <p:nvPr/>
        </p:nvPicPr>
        <p:blipFill rotWithShape="1">
          <a:blip r:embed="rId5">
            <a:alphaModFix/>
          </a:blip>
          <a:srcRect b="58132" l="0" r="0" t="0"/>
          <a:stretch/>
        </p:blipFill>
        <p:spPr>
          <a:xfrm>
            <a:off x="3048487" y="2254600"/>
            <a:ext cx="3005224" cy="2792719"/>
          </a:xfrm>
          <a:prstGeom prst="rect">
            <a:avLst/>
          </a:prstGeom>
          <a:noFill/>
          <a:ln cap="flat" cmpd="sng" w="9525">
            <a:solidFill>
              <a:schemeClr val="dk1"/>
            </a:solidFill>
            <a:prstDash val="solid"/>
            <a:round/>
            <a:headEnd len="sm" w="sm" type="none"/>
            <a:tailEnd len="sm" w="sm" type="none"/>
          </a:ln>
          <a:effectLst>
            <a:outerShdw blurRad="257175" rotWithShape="0" algn="bl" dir="7200000" dist="19050">
              <a:srgbClr val="000000">
                <a:alpha val="14000"/>
              </a:srgbClr>
            </a:outerShdw>
          </a:effectLst>
        </p:spPr>
      </p:pic>
      <p:pic>
        <p:nvPicPr>
          <p:cNvPr id="134" name="Google Shape;134;p23"/>
          <p:cNvPicPr preferRelativeResize="0"/>
          <p:nvPr/>
        </p:nvPicPr>
        <p:blipFill rotWithShape="1">
          <a:blip r:embed="rId6">
            <a:alphaModFix/>
          </a:blip>
          <a:srcRect b="52698" l="0" r="0" t="0"/>
          <a:stretch/>
        </p:blipFill>
        <p:spPr>
          <a:xfrm>
            <a:off x="6407554" y="2643859"/>
            <a:ext cx="2417415" cy="2419420"/>
          </a:xfrm>
          <a:prstGeom prst="rect">
            <a:avLst/>
          </a:prstGeom>
          <a:noFill/>
          <a:ln cap="flat" cmpd="sng" w="9525">
            <a:solidFill>
              <a:schemeClr val="dk1"/>
            </a:solidFill>
            <a:prstDash val="solid"/>
            <a:round/>
            <a:headEnd len="sm" w="sm" type="none"/>
            <a:tailEnd len="sm" w="sm" type="none"/>
          </a:ln>
          <a:effectLst>
            <a:outerShdw blurRad="257175" rotWithShape="0" algn="bl" dir="7200000" dist="19050">
              <a:srgbClr val="000000">
                <a:alpha val="14000"/>
              </a:srgbClr>
            </a:outerShdw>
          </a:effectLst>
        </p:spPr>
      </p:pic>
      <p:sp>
        <p:nvSpPr>
          <p:cNvPr id="135" name="Google Shape;135;p23"/>
          <p:cNvSpPr txBox="1"/>
          <p:nvPr/>
        </p:nvSpPr>
        <p:spPr>
          <a:xfrm rot="5165">
            <a:off x="408525" y="1910377"/>
            <a:ext cx="2196602"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Nunito"/>
                <a:ea typeface="Nunito"/>
                <a:cs typeface="Nunito"/>
                <a:sym typeface="Nunito"/>
              </a:rPr>
              <a:t>Receives as a Text Message</a:t>
            </a:r>
            <a:endParaRPr sz="1100">
              <a:solidFill>
                <a:schemeClr val="dk2"/>
              </a:solidFill>
              <a:latin typeface="Nunito"/>
              <a:ea typeface="Nunito"/>
              <a:cs typeface="Nunito"/>
              <a:sym typeface="Nunito"/>
            </a:endParaRPr>
          </a:p>
        </p:txBody>
      </p:sp>
      <p:sp>
        <p:nvSpPr>
          <p:cNvPr id="136" name="Google Shape;136;p23"/>
          <p:cNvSpPr txBox="1"/>
          <p:nvPr/>
        </p:nvSpPr>
        <p:spPr>
          <a:xfrm rot="994">
            <a:off x="2994400" y="1446850"/>
            <a:ext cx="311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Nunito"/>
                <a:ea typeface="Nunito"/>
                <a:cs typeface="Nunito"/>
                <a:sym typeface="Nunito"/>
              </a:rPr>
              <a:t>The </a:t>
            </a:r>
            <a:r>
              <a:rPr i="1" lang="en" sz="1100">
                <a:solidFill>
                  <a:schemeClr val="dk2"/>
                </a:solidFill>
                <a:latin typeface="Nunito"/>
                <a:ea typeface="Nunito"/>
                <a:cs typeface="Nunito"/>
                <a:sym typeface="Nunito"/>
              </a:rPr>
              <a:t>Tap to Load Preview</a:t>
            </a:r>
            <a:r>
              <a:rPr lang="en" sz="1100">
                <a:solidFill>
                  <a:schemeClr val="dk2"/>
                </a:solidFill>
                <a:latin typeface="Nunito"/>
                <a:ea typeface="Nunito"/>
                <a:cs typeface="Nunito"/>
                <a:sym typeface="Nunito"/>
              </a:rPr>
              <a:t> takes quite some time and then opens up in the default browser</a:t>
            </a:r>
            <a:endParaRPr sz="1100">
              <a:solidFill>
                <a:schemeClr val="dk2"/>
              </a:solidFill>
              <a:latin typeface="Nunito"/>
              <a:ea typeface="Nunito"/>
              <a:cs typeface="Nunito"/>
              <a:sym typeface="Nunito"/>
            </a:endParaRPr>
          </a:p>
        </p:txBody>
      </p:sp>
      <p:sp>
        <p:nvSpPr>
          <p:cNvPr id="137" name="Google Shape;137;p23"/>
          <p:cNvSpPr txBox="1"/>
          <p:nvPr/>
        </p:nvSpPr>
        <p:spPr>
          <a:xfrm>
            <a:off x="6588162" y="1726525"/>
            <a:ext cx="205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Nunito"/>
                <a:ea typeface="Nunito"/>
                <a:cs typeface="Nunito"/>
                <a:sym typeface="Nunito"/>
              </a:rPr>
              <a:t>Opens in Default Browser</a:t>
            </a:r>
            <a:endParaRPr sz="1100">
              <a:solidFill>
                <a:schemeClr val="dk2"/>
              </a:solidFill>
              <a:latin typeface="Nunito"/>
              <a:ea typeface="Nunito"/>
              <a:cs typeface="Nunito"/>
              <a:sym typeface="Nunito"/>
            </a:endParaRPr>
          </a:p>
        </p:txBody>
      </p:sp>
      <p:sp>
        <p:nvSpPr>
          <p:cNvPr id="138" name="Google Shape;138;p23"/>
          <p:cNvSpPr/>
          <p:nvPr/>
        </p:nvSpPr>
        <p:spPr>
          <a:xfrm>
            <a:off x="1374403" y="2291078"/>
            <a:ext cx="264900" cy="3870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39" name="Google Shape;139;p23"/>
          <p:cNvSpPr/>
          <p:nvPr/>
        </p:nvSpPr>
        <p:spPr>
          <a:xfrm>
            <a:off x="4436358" y="1908731"/>
            <a:ext cx="229500" cy="326700"/>
          </a:xfrm>
          <a:prstGeom prst="downArrow">
            <a:avLst>
              <a:gd fmla="val 50000" name="adj1"/>
              <a:gd fmla="val 50087"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3"/>
          <p:cNvSpPr/>
          <p:nvPr/>
        </p:nvSpPr>
        <p:spPr>
          <a:xfrm>
            <a:off x="7441563" y="2158493"/>
            <a:ext cx="349500" cy="4854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3"/>
          <p:cNvSpPr txBox="1"/>
          <p:nvPr>
            <p:ph type="title"/>
          </p:nvPr>
        </p:nvSpPr>
        <p:spPr>
          <a:xfrm>
            <a:off x="311700" y="251212"/>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Single sharing</a:t>
            </a:r>
            <a:endParaRPr b="1">
              <a:latin typeface="Raleway"/>
              <a:ea typeface="Raleway"/>
              <a:cs typeface="Raleway"/>
              <a:sym typeface="Raleway"/>
            </a:endParaRPr>
          </a:p>
        </p:txBody>
      </p:sp>
      <p:sp>
        <p:nvSpPr>
          <p:cNvPr id="142" name="Google Shape;142;p23"/>
          <p:cNvSpPr txBox="1"/>
          <p:nvPr>
            <p:ph idx="1" type="body"/>
          </p:nvPr>
        </p:nvSpPr>
        <p:spPr>
          <a:xfrm>
            <a:off x="311700" y="806262"/>
            <a:ext cx="8520600" cy="818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dk1"/>
                </a:solidFill>
                <a:latin typeface="Source Sans Pro"/>
                <a:ea typeface="Source Sans Pro"/>
                <a:cs typeface="Source Sans Pro"/>
                <a:sym typeface="Source Sans Pro"/>
              </a:rPr>
              <a:t>On receiving a file through Samsung Quickshare, a</a:t>
            </a:r>
            <a:r>
              <a:rPr b="1" lang="en" sz="1600">
                <a:solidFill>
                  <a:schemeClr val="dk1"/>
                </a:solidFill>
                <a:latin typeface="Source Sans Pro"/>
                <a:ea typeface="Source Sans Pro"/>
                <a:cs typeface="Source Sans Pro"/>
                <a:sym typeface="Source Sans Pro"/>
              </a:rPr>
              <a:t> non-Samsung user</a:t>
            </a:r>
            <a:r>
              <a:rPr lang="en" sz="1600">
                <a:solidFill>
                  <a:schemeClr val="dk1"/>
                </a:solidFill>
                <a:latin typeface="Source Sans Pro"/>
                <a:ea typeface="Source Sans Pro"/>
                <a:cs typeface="Source Sans Pro"/>
                <a:sym typeface="Source Sans Pro"/>
              </a:rPr>
              <a:t> receives a link over a text message. And the process of viewing and downloading the file involves the following steps. </a:t>
            </a:r>
            <a:endParaRPr sz="16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4">
            <a:alphaModFix/>
          </a:blip>
          <a:srcRect b="0" l="-2765" r="-2001" t="0"/>
          <a:stretch/>
        </p:blipFill>
        <p:spPr>
          <a:xfrm>
            <a:off x="1234325" y="1799150"/>
            <a:ext cx="1655100" cy="3284152"/>
          </a:xfrm>
          <a:prstGeom prst="rect">
            <a:avLst/>
          </a:prstGeom>
          <a:noFill/>
          <a:ln cap="flat" cmpd="sng" w="9525">
            <a:solidFill>
              <a:schemeClr val="dk1"/>
            </a:solidFill>
            <a:prstDash val="solid"/>
            <a:round/>
            <a:headEnd len="sm" w="sm" type="none"/>
            <a:tailEnd len="sm" w="sm" type="none"/>
          </a:ln>
          <a:effectLst>
            <a:outerShdw blurRad="257175" rotWithShape="0" algn="bl" dir="7200000" dist="19050">
              <a:srgbClr val="000000">
                <a:alpha val="14000"/>
              </a:srgbClr>
            </a:outerShdw>
          </a:effectLst>
        </p:spPr>
      </p:pic>
      <p:sp>
        <p:nvSpPr>
          <p:cNvPr id="148" name="Google Shape;148;p24"/>
          <p:cNvSpPr txBox="1"/>
          <p:nvPr/>
        </p:nvSpPr>
        <p:spPr>
          <a:xfrm>
            <a:off x="836350" y="810950"/>
            <a:ext cx="2375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Nunito"/>
                <a:ea typeface="Nunito"/>
                <a:cs typeface="Nunito"/>
                <a:sym typeface="Nunito"/>
              </a:rPr>
              <a:t>On clicking Download, the image will get saved in the Download Folder, and is not visible in Gallery</a:t>
            </a:r>
            <a:endParaRPr sz="1100">
              <a:solidFill>
                <a:schemeClr val="dk2"/>
              </a:solidFill>
              <a:latin typeface="Nunito"/>
              <a:ea typeface="Nunito"/>
              <a:cs typeface="Nunito"/>
              <a:sym typeface="Nunito"/>
            </a:endParaRPr>
          </a:p>
        </p:txBody>
      </p:sp>
      <p:pic>
        <p:nvPicPr>
          <p:cNvPr id="149" name="Google Shape;149;p24"/>
          <p:cNvPicPr preferRelativeResize="0"/>
          <p:nvPr/>
        </p:nvPicPr>
        <p:blipFill>
          <a:blip r:embed="rId5">
            <a:alphaModFix/>
          </a:blip>
          <a:stretch>
            <a:fillRect/>
          </a:stretch>
        </p:blipFill>
        <p:spPr>
          <a:xfrm>
            <a:off x="3599137" y="1812748"/>
            <a:ext cx="1691990" cy="3256945"/>
          </a:xfrm>
          <a:prstGeom prst="rect">
            <a:avLst/>
          </a:prstGeom>
          <a:noFill/>
          <a:ln cap="flat" cmpd="sng" w="9525">
            <a:solidFill>
              <a:schemeClr val="dk1"/>
            </a:solidFill>
            <a:prstDash val="solid"/>
            <a:round/>
            <a:headEnd len="sm" w="sm" type="none"/>
            <a:tailEnd len="sm" w="sm" type="none"/>
          </a:ln>
          <a:effectLst>
            <a:outerShdw blurRad="257175" rotWithShape="0" algn="bl" dir="7200000" dist="19050">
              <a:srgbClr val="000000">
                <a:alpha val="14000"/>
              </a:srgbClr>
            </a:outerShdw>
          </a:effectLst>
        </p:spPr>
      </p:pic>
      <p:pic>
        <p:nvPicPr>
          <p:cNvPr id="150" name="Google Shape;150;p24"/>
          <p:cNvPicPr preferRelativeResize="0"/>
          <p:nvPr/>
        </p:nvPicPr>
        <p:blipFill rotWithShape="1">
          <a:blip r:embed="rId6">
            <a:alphaModFix/>
          </a:blip>
          <a:srcRect b="0" l="0" r="0" t="0"/>
          <a:stretch/>
        </p:blipFill>
        <p:spPr>
          <a:xfrm>
            <a:off x="6076200" y="1812750"/>
            <a:ext cx="1833480" cy="3256950"/>
          </a:xfrm>
          <a:prstGeom prst="rect">
            <a:avLst/>
          </a:prstGeom>
          <a:noFill/>
          <a:ln cap="flat" cmpd="sng" w="9525">
            <a:solidFill>
              <a:srgbClr val="1C1C1C"/>
            </a:solidFill>
            <a:prstDash val="solid"/>
            <a:round/>
            <a:headEnd len="sm" w="sm" type="none"/>
            <a:tailEnd len="sm" w="sm" type="none"/>
          </a:ln>
        </p:spPr>
      </p:pic>
      <p:sp>
        <p:nvSpPr>
          <p:cNvPr id="151" name="Google Shape;151;p24"/>
          <p:cNvSpPr txBox="1"/>
          <p:nvPr/>
        </p:nvSpPr>
        <p:spPr>
          <a:xfrm>
            <a:off x="5853388" y="1051919"/>
            <a:ext cx="227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Nunito"/>
                <a:ea typeface="Nunito"/>
                <a:cs typeface="Nunito"/>
                <a:sym typeface="Nunito"/>
              </a:rPr>
              <a:t>On Checking the Text later</a:t>
            </a:r>
            <a:endParaRPr sz="1000">
              <a:solidFill>
                <a:schemeClr val="dk2"/>
              </a:solidFill>
              <a:latin typeface="Nunito"/>
              <a:ea typeface="Nunito"/>
              <a:cs typeface="Nunito"/>
              <a:sym typeface="Nunito"/>
            </a:endParaRPr>
          </a:p>
        </p:txBody>
      </p:sp>
      <p:sp>
        <p:nvSpPr>
          <p:cNvPr id="152" name="Google Shape;152;p24"/>
          <p:cNvSpPr/>
          <p:nvPr/>
        </p:nvSpPr>
        <p:spPr>
          <a:xfrm>
            <a:off x="6830044" y="1482113"/>
            <a:ext cx="325800" cy="3090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4"/>
          <p:cNvSpPr txBox="1"/>
          <p:nvPr/>
        </p:nvSpPr>
        <p:spPr>
          <a:xfrm>
            <a:off x="3617581" y="967884"/>
            <a:ext cx="165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Nunito"/>
                <a:ea typeface="Nunito"/>
                <a:cs typeface="Nunito"/>
                <a:sym typeface="Nunito"/>
              </a:rPr>
              <a:t>Another Shortcut to save the image</a:t>
            </a:r>
            <a:endParaRPr sz="1000">
              <a:solidFill>
                <a:schemeClr val="dk2"/>
              </a:solidFill>
              <a:latin typeface="Nunito"/>
              <a:ea typeface="Nunito"/>
              <a:cs typeface="Nunito"/>
              <a:sym typeface="Nunito"/>
            </a:endParaRPr>
          </a:p>
        </p:txBody>
      </p:sp>
      <p:sp>
        <p:nvSpPr>
          <p:cNvPr id="154" name="Google Shape;154;p24"/>
          <p:cNvSpPr/>
          <p:nvPr/>
        </p:nvSpPr>
        <p:spPr>
          <a:xfrm>
            <a:off x="4282219" y="1482113"/>
            <a:ext cx="325800" cy="3090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4"/>
          <p:cNvSpPr/>
          <p:nvPr/>
        </p:nvSpPr>
        <p:spPr>
          <a:xfrm>
            <a:off x="1898969" y="1482113"/>
            <a:ext cx="325800" cy="3090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Single sharing</a:t>
            </a:r>
            <a:endParaRPr b="1">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ExtraBold"/>
                <a:ea typeface="Nunito ExtraBold"/>
                <a:cs typeface="Nunito ExtraBold"/>
                <a:sym typeface="Nunito ExtraBold"/>
              </a:rPr>
              <a:t>Design Recommendations</a:t>
            </a:r>
            <a:endParaRPr>
              <a:latin typeface="Nunito ExtraBold"/>
              <a:ea typeface="Nunito ExtraBold"/>
              <a:cs typeface="Nunito ExtraBold"/>
              <a:sym typeface="Nunito ExtraBold"/>
            </a:endParaRPr>
          </a:p>
        </p:txBody>
      </p:sp>
      <p:sp>
        <p:nvSpPr>
          <p:cNvPr id="162" name="Google Shape;16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Source Sans Pro"/>
              <a:buChar char="●"/>
            </a:pPr>
            <a:r>
              <a:rPr lang="en">
                <a:latin typeface="Source Sans Pro"/>
                <a:ea typeface="Source Sans Pro"/>
                <a:cs typeface="Source Sans Pro"/>
                <a:sym typeface="Source Sans Pro"/>
              </a:rPr>
              <a:t>Ability to send one or many files to multiple contacts.</a:t>
            </a:r>
            <a:endParaRPr>
              <a:latin typeface="Source Sans Pro"/>
              <a:ea typeface="Source Sans Pro"/>
              <a:cs typeface="Source Sans Pro"/>
              <a:sym typeface="Source Sans Pro"/>
            </a:endParaRPr>
          </a:p>
          <a:p>
            <a:pPr indent="-342900" lvl="0" marL="457200" rtl="0" algn="l">
              <a:lnSpc>
                <a:spcPct val="100000"/>
              </a:lnSpc>
              <a:spcBef>
                <a:spcPts val="1000"/>
              </a:spcBef>
              <a:spcAft>
                <a:spcPts val="0"/>
              </a:spcAft>
              <a:buSzPts val="1800"/>
              <a:buFont typeface="Source Sans Pro"/>
              <a:buChar char="●"/>
            </a:pPr>
            <a:r>
              <a:rPr lang="en">
                <a:latin typeface="Source Sans Pro"/>
                <a:ea typeface="Source Sans Pro"/>
                <a:cs typeface="Source Sans Pro"/>
                <a:sym typeface="Source Sans Pro"/>
              </a:rPr>
              <a:t>A feature to indicate that the recipient has received the file(s) – a delivery notification. </a:t>
            </a:r>
            <a:endParaRPr>
              <a:latin typeface="Source Sans Pro"/>
              <a:ea typeface="Source Sans Pro"/>
              <a:cs typeface="Source Sans Pro"/>
              <a:sym typeface="Source Sans Pro"/>
            </a:endParaRPr>
          </a:p>
          <a:p>
            <a:pPr indent="-342900" lvl="0" marL="457200" rtl="0" algn="l">
              <a:lnSpc>
                <a:spcPct val="100000"/>
              </a:lnSpc>
              <a:spcBef>
                <a:spcPts val="1000"/>
              </a:spcBef>
              <a:spcAft>
                <a:spcPts val="0"/>
              </a:spcAft>
              <a:buSzPts val="1800"/>
              <a:buFont typeface="Source Sans Pro"/>
              <a:buChar char="●"/>
            </a:pPr>
            <a:r>
              <a:rPr lang="en">
                <a:latin typeface="Source Sans Pro"/>
                <a:ea typeface="Source Sans Pro"/>
                <a:cs typeface="Source Sans Pro"/>
                <a:sym typeface="Source Sans Pro"/>
              </a:rPr>
              <a:t>A push notification before the link expires </a:t>
            </a:r>
            <a:r>
              <a:rPr i="1" lang="en">
                <a:latin typeface="Source Sans Pro"/>
                <a:ea typeface="Source Sans Pro"/>
                <a:cs typeface="Source Sans Pro"/>
                <a:sym typeface="Source Sans Pro"/>
              </a:rPr>
              <a:t>(“The file expires in 5 hours 59 minutes. Click to Review.”)</a:t>
            </a:r>
            <a:endParaRPr i="1">
              <a:latin typeface="Source Sans Pro"/>
              <a:ea typeface="Source Sans Pro"/>
              <a:cs typeface="Source Sans Pro"/>
              <a:sym typeface="Source Sans Pro"/>
            </a:endParaRPr>
          </a:p>
          <a:p>
            <a:pPr indent="-342900" lvl="0" marL="457200" rtl="0" algn="l">
              <a:lnSpc>
                <a:spcPct val="100000"/>
              </a:lnSpc>
              <a:spcBef>
                <a:spcPts val="1000"/>
              </a:spcBef>
              <a:spcAft>
                <a:spcPts val="1000"/>
              </a:spcAft>
              <a:buSzPts val="1800"/>
              <a:buFont typeface="Source Sans Pro"/>
              <a:buChar char="●"/>
            </a:pPr>
            <a:r>
              <a:rPr lang="en">
                <a:latin typeface="Source Sans Pro"/>
                <a:ea typeface="Source Sans Pro"/>
                <a:cs typeface="Source Sans Pro"/>
                <a:sym typeface="Source Sans Pro"/>
              </a:rPr>
              <a:t>An option to include/exclude select contacts while sharing with groups.</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5011"/>
              </a:lnSpc>
              <a:spcBef>
                <a:spcPts val="0"/>
              </a:spcBef>
              <a:spcAft>
                <a:spcPts val="0"/>
              </a:spcAft>
              <a:buNone/>
            </a:pPr>
            <a:r>
              <a:rPr lang="en" sz="2700">
                <a:latin typeface="Nunito ExtraBold"/>
                <a:ea typeface="Nunito ExtraBold"/>
                <a:cs typeface="Nunito ExtraBold"/>
                <a:sym typeface="Nunito ExtraBold"/>
              </a:rPr>
              <a:t>Participants’ Details</a:t>
            </a:r>
            <a:endParaRPr sz="2700">
              <a:latin typeface="Nunito ExtraBold"/>
              <a:ea typeface="Nunito ExtraBold"/>
              <a:cs typeface="Nunito ExtraBold"/>
              <a:sym typeface="Nunito ExtraBold"/>
            </a:endParaRPr>
          </a:p>
          <a:p>
            <a:pPr indent="0" lvl="0" marL="0" rtl="0" algn="l">
              <a:spcBef>
                <a:spcPts val="0"/>
              </a:spcBef>
              <a:spcAft>
                <a:spcPts val="0"/>
              </a:spcAft>
              <a:buNone/>
            </a:pPr>
            <a:r>
              <a:t/>
            </a:r>
            <a:endParaRPr/>
          </a:p>
        </p:txBody>
      </p:sp>
      <p:graphicFrame>
        <p:nvGraphicFramePr>
          <p:cNvPr id="62" name="Google Shape;62;p14"/>
          <p:cNvGraphicFramePr/>
          <p:nvPr/>
        </p:nvGraphicFramePr>
        <p:xfrm>
          <a:off x="1896019" y="1908672"/>
          <a:ext cx="3000000" cy="3000000"/>
        </p:xfrm>
        <a:graphic>
          <a:graphicData uri="http://schemas.openxmlformats.org/drawingml/2006/table">
            <a:tbl>
              <a:tblPr>
                <a:noFill/>
                <a:tableStyleId>{238AB4BA-51DF-4804-9853-72451B918CE9}</a:tableStyleId>
              </a:tblPr>
              <a:tblGrid>
                <a:gridCol w="3988875"/>
                <a:gridCol w="1363100"/>
              </a:tblGrid>
              <a:tr h="457350">
                <a:tc>
                  <a:txBody>
                    <a:bodyPr/>
                    <a:lstStyle/>
                    <a:p>
                      <a:pPr indent="0" lvl="0" marL="0" rtl="0" algn="l">
                        <a:lnSpc>
                          <a:spcPct val="159942"/>
                        </a:lnSpc>
                        <a:spcBef>
                          <a:spcPts val="0"/>
                        </a:spcBef>
                        <a:spcAft>
                          <a:spcPts val="0"/>
                        </a:spcAft>
                        <a:buNone/>
                      </a:pPr>
                      <a:r>
                        <a:rPr b="1" lang="en">
                          <a:solidFill>
                            <a:srgbClr val="272525"/>
                          </a:solidFill>
                          <a:latin typeface="Nunito"/>
                          <a:ea typeface="Nunito"/>
                          <a:cs typeface="Nunito"/>
                          <a:sym typeface="Nunito"/>
                        </a:rPr>
                        <a:t>Total No of Interviews Conducted</a:t>
                      </a:r>
                      <a:endParaRPr>
                        <a:latin typeface="Nunito"/>
                        <a:ea typeface="Nunito"/>
                        <a:cs typeface="Nunito"/>
                        <a:sym typeface="Nunito"/>
                      </a:endParaRPr>
                    </a:p>
                  </a:txBody>
                  <a:tcPr marT="57150" marB="57150" marR="57150" marL="57150">
                    <a:lnL cap="flat" cmpd="sng" w="9525">
                      <a:solidFill>
                        <a:schemeClr val="dk1"/>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r">
                        <a:spcBef>
                          <a:spcPts val="0"/>
                        </a:spcBef>
                        <a:spcAft>
                          <a:spcPts val="0"/>
                        </a:spcAft>
                        <a:buNone/>
                      </a:pPr>
                      <a:r>
                        <a:rPr lang="en">
                          <a:latin typeface="Nunito"/>
                          <a:ea typeface="Nunito"/>
                          <a:cs typeface="Nunito"/>
                          <a:sym typeface="Nunito"/>
                        </a:rPr>
                        <a:t>4</a:t>
                      </a:r>
                      <a:endParaRPr>
                        <a:latin typeface="Nunito"/>
                        <a:ea typeface="Nunito"/>
                        <a:cs typeface="Nunito"/>
                        <a:sym typeface="Nunito"/>
                      </a:endParaRPr>
                    </a:p>
                  </a:txBody>
                  <a:tcPr marT="57150" marB="57150" marR="57150" marL="57150">
                    <a:lnL cap="flat" cmpd="sng" w="9525">
                      <a:solidFill>
                        <a:schemeClr val="dk1"/>
                      </a:solidFill>
                      <a:prstDash val="dot"/>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dot"/>
                      <a:round/>
                      <a:headEnd len="sm" w="sm" type="none"/>
                      <a:tailEnd len="sm" w="sm" type="none"/>
                    </a:lnB>
                  </a:tcPr>
                </a:tc>
              </a:tr>
              <a:tr h="457350">
                <a:tc>
                  <a:txBody>
                    <a:bodyPr/>
                    <a:lstStyle/>
                    <a:p>
                      <a:pPr indent="0" lvl="0" marL="0" rtl="0" algn="l">
                        <a:lnSpc>
                          <a:spcPct val="159942"/>
                        </a:lnSpc>
                        <a:spcBef>
                          <a:spcPts val="0"/>
                        </a:spcBef>
                        <a:spcAft>
                          <a:spcPts val="0"/>
                        </a:spcAft>
                        <a:buNone/>
                      </a:pPr>
                      <a:r>
                        <a:rPr b="1" lang="en">
                          <a:solidFill>
                            <a:srgbClr val="272525"/>
                          </a:solidFill>
                          <a:latin typeface="Nunito"/>
                          <a:ea typeface="Nunito"/>
                          <a:cs typeface="Nunito"/>
                          <a:sym typeface="Nunito"/>
                        </a:rPr>
                        <a:t>Average Duration of Interviews (Range)</a:t>
                      </a:r>
                      <a:endParaRPr>
                        <a:latin typeface="Nunito"/>
                        <a:ea typeface="Nunito"/>
                        <a:cs typeface="Nunito"/>
                        <a:sym typeface="Nunito"/>
                      </a:endParaRPr>
                    </a:p>
                  </a:txBody>
                  <a:tcPr marT="57150" marB="57150" marR="57150" marL="57150">
                    <a:lnL cap="flat" cmpd="sng" w="9525">
                      <a:solidFill>
                        <a:schemeClr val="dk1"/>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r">
                        <a:spcBef>
                          <a:spcPts val="0"/>
                        </a:spcBef>
                        <a:spcAft>
                          <a:spcPts val="0"/>
                        </a:spcAft>
                        <a:buNone/>
                      </a:pPr>
                      <a:r>
                        <a:rPr lang="en">
                          <a:latin typeface="Nunito"/>
                          <a:ea typeface="Nunito"/>
                          <a:cs typeface="Nunito"/>
                          <a:sym typeface="Nunito"/>
                        </a:rPr>
                        <a:t>32 minutes</a:t>
                      </a:r>
                      <a:endParaRPr>
                        <a:latin typeface="Nunito"/>
                        <a:ea typeface="Nunito"/>
                        <a:cs typeface="Nunito"/>
                        <a:sym typeface="Nunito"/>
                      </a:endParaRPr>
                    </a:p>
                  </a:txBody>
                  <a:tcPr marT="57150" marB="57150" marR="57150" marL="57150">
                    <a:lnL cap="flat" cmpd="sng" w="9525">
                      <a:solidFill>
                        <a:schemeClr val="dk1"/>
                      </a:solidFill>
                      <a:prstDash val="dot"/>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57350">
                <a:tc>
                  <a:txBody>
                    <a:bodyPr/>
                    <a:lstStyle/>
                    <a:p>
                      <a:pPr indent="0" lvl="0" marL="0" rtl="0" algn="l">
                        <a:lnSpc>
                          <a:spcPct val="159942"/>
                        </a:lnSpc>
                        <a:spcBef>
                          <a:spcPts val="0"/>
                        </a:spcBef>
                        <a:spcAft>
                          <a:spcPts val="0"/>
                        </a:spcAft>
                        <a:buNone/>
                      </a:pPr>
                      <a:r>
                        <a:rPr b="1" lang="en">
                          <a:solidFill>
                            <a:srgbClr val="272525"/>
                          </a:solidFill>
                          <a:latin typeface="Nunito"/>
                          <a:ea typeface="Nunito"/>
                          <a:cs typeface="Nunito"/>
                          <a:sym typeface="Nunito"/>
                        </a:rPr>
                        <a:t>Average age range of the respondents</a:t>
                      </a:r>
                      <a:endParaRPr b="1">
                        <a:solidFill>
                          <a:srgbClr val="272525"/>
                        </a:solidFill>
                        <a:latin typeface="Nunito"/>
                        <a:ea typeface="Nunito"/>
                        <a:cs typeface="Nunito"/>
                        <a:sym typeface="Nunito"/>
                      </a:endParaRPr>
                    </a:p>
                  </a:txBody>
                  <a:tcPr marT="57150" marB="57150" marR="57150" marL="57150">
                    <a:lnL cap="flat" cmpd="sng" w="9525">
                      <a:solidFill>
                        <a:schemeClr val="dk1"/>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r">
                        <a:spcBef>
                          <a:spcPts val="0"/>
                        </a:spcBef>
                        <a:spcAft>
                          <a:spcPts val="0"/>
                        </a:spcAft>
                        <a:buNone/>
                      </a:pPr>
                      <a:r>
                        <a:rPr lang="en">
                          <a:latin typeface="Nunito"/>
                          <a:ea typeface="Nunito"/>
                          <a:cs typeface="Nunito"/>
                          <a:sym typeface="Nunito"/>
                        </a:rPr>
                        <a:t>25 - 35</a:t>
                      </a:r>
                      <a:endParaRPr>
                        <a:latin typeface="Nunito"/>
                        <a:ea typeface="Nunito"/>
                        <a:cs typeface="Nunito"/>
                        <a:sym typeface="Nunito"/>
                      </a:endParaRPr>
                    </a:p>
                  </a:txBody>
                  <a:tcPr marT="57150" marB="57150" marR="57150" marL="57150">
                    <a:lnL cap="flat" cmpd="sng" w="9525">
                      <a:solidFill>
                        <a:schemeClr val="dk1"/>
                      </a:solidFill>
                      <a:prstDash val="dot"/>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60625">
                <a:tc>
                  <a:txBody>
                    <a:bodyPr/>
                    <a:lstStyle/>
                    <a:p>
                      <a:pPr indent="0" lvl="0" marL="0" rtl="0" algn="l">
                        <a:lnSpc>
                          <a:spcPct val="115000"/>
                        </a:lnSpc>
                        <a:spcBef>
                          <a:spcPts val="0"/>
                        </a:spcBef>
                        <a:spcAft>
                          <a:spcPts val="0"/>
                        </a:spcAft>
                        <a:buNone/>
                      </a:pPr>
                      <a:r>
                        <a:rPr b="1" lang="en">
                          <a:solidFill>
                            <a:srgbClr val="272525"/>
                          </a:solidFill>
                          <a:latin typeface="Nunito"/>
                          <a:ea typeface="Nunito"/>
                          <a:cs typeface="Nunito"/>
                          <a:sym typeface="Nunito"/>
                        </a:rPr>
                        <a:t>Average Number of Devices</a:t>
                      </a:r>
                      <a:endParaRPr>
                        <a:latin typeface="Nunito"/>
                        <a:ea typeface="Nunito"/>
                        <a:cs typeface="Nunito"/>
                        <a:sym typeface="Nunito"/>
                      </a:endParaRPr>
                    </a:p>
                  </a:txBody>
                  <a:tcPr marT="57150" marB="57150" marR="57150" marL="57150">
                    <a:lnL cap="flat" cmpd="sng" w="9525">
                      <a:solidFill>
                        <a:schemeClr val="dk1"/>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r">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a:txBody>
                  <a:tcPr marT="57150" marB="57150" marR="57150" marL="57150">
                    <a:lnL cap="flat" cmpd="sng" w="9525">
                      <a:solidFill>
                        <a:schemeClr val="dk1"/>
                      </a:solidFill>
                      <a:prstDash val="dot"/>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57350">
                <a:tc>
                  <a:txBody>
                    <a:bodyPr/>
                    <a:lstStyle/>
                    <a:p>
                      <a:pPr indent="0" lvl="0" marL="0" rtl="0" algn="l">
                        <a:lnSpc>
                          <a:spcPct val="159942"/>
                        </a:lnSpc>
                        <a:spcBef>
                          <a:spcPts val="0"/>
                        </a:spcBef>
                        <a:spcAft>
                          <a:spcPts val="0"/>
                        </a:spcAft>
                        <a:buNone/>
                      </a:pPr>
                      <a:r>
                        <a:rPr b="1" lang="en">
                          <a:solidFill>
                            <a:srgbClr val="272525"/>
                          </a:solidFill>
                          <a:latin typeface="Nunito"/>
                          <a:ea typeface="Nunito"/>
                          <a:cs typeface="Nunito"/>
                          <a:sym typeface="Nunito"/>
                        </a:rPr>
                        <a:t>Laptop + smartphone ownership</a:t>
                      </a:r>
                      <a:endParaRPr b="1">
                        <a:solidFill>
                          <a:srgbClr val="272525"/>
                        </a:solidFill>
                        <a:latin typeface="Nunito"/>
                        <a:ea typeface="Nunito"/>
                        <a:cs typeface="Nunito"/>
                        <a:sym typeface="Nunito"/>
                      </a:endParaRPr>
                    </a:p>
                  </a:txBody>
                  <a:tcPr marT="57150" marB="57150" marR="57150" marL="57150">
                    <a:lnL cap="flat" cmpd="sng" w="9525">
                      <a:solidFill>
                        <a:schemeClr val="dk1"/>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a:latin typeface="Nunito"/>
                          <a:ea typeface="Nunito"/>
                          <a:cs typeface="Nunito"/>
                          <a:sym typeface="Nunito"/>
                        </a:rPr>
                        <a:t>All</a:t>
                      </a:r>
                      <a:endParaRPr>
                        <a:latin typeface="Nunito"/>
                        <a:ea typeface="Nunito"/>
                        <a:cs typeface="Nunito"/>
                        <a:sym typeface="Nunito"/>
                      </a:endParaRPr>
                    </a:p>
                  </a:txBody>
                  <a:tcPr marT="57150" marB="57150" marR="57150" marL="57150">
                    <a:lnL cap="flat" cmpd="sng" w="9525">
                      <a:solidFill>
                        <a:schemeClr val="dk1"/>
                      </a:solidFill>
                      <a:prstDash val="dot"/>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Summary Slide</a:t>
            </a:r>
            <a:endParaRPr b="1">
              <a:latin typeface="Raleway"/>
              <a:ea typeface="Raleway"/>
              <a:cs typeface="Raleway"/>
              <a:sym typeface="Raleway"/>
            </a:endParaRPr>
          </a:p>
        </p:txBody>
      </p:sp>
      <p:sp>
        <p:nvSpPr>
          <p:cNvPr id="68" name="Google Shape;68;p15"/>
          <p:cNvSpPr txBox="1"/>
          <p:nvPr>
            <p:ph idx="1" type="body"/>
          </p:nvPr>
        </p:nvSpPr>
        <p:spPr>
          <a:xfrm>
            <a:off x="311700" y="1152475"/>
            <a:ext cx="8520600" cy="37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ource Sans Pro"/>
                <a:ea typeface="Source Sans Pro"/>
                <a:cs typeface="Source Sans Pro"/>
                <a:sym typeface="Source Sans Pro"/>
              </a:rPr>
              <a:t>From the interviews conducted this round, we have identified a few problem areas in the process of sharing files in bulk:</a:t>
            </a:r>
            <a:endParaRPr>
              <a:latin typeface="Source Sans Pro"/>
              <a:ea typeface="Source Sans Pro"/>
              <a:cs typeface="Source Sans Pro"/>
              <a:sym typeface="Source Sans Pro"/>
            </a:endParaRPr>
          </a:p>
          <a:p>
            <a:pPr indent="-342900" lvl="0" marL="457200" rtl="0" algn="l">
              <a:spcBef>
                <a:spcPts val="1200"/>
              </a:spcBef>
              <a:spcAft>
                <a:spcPts val="0"/>
              </a:spcAft>
              <a:buSzPts val="1800"/>
              <a:buFont typeface="Source Sans Pro"/>
              <a:buChar char="●"/>
            </a:pPr>
            <a:r>
              <a:rPr b="1" lang="en">
                <a:latin typeface="Source Sans Pro"/>
                <a:ea typeface="Source Sans Pro"/>
                <a:cs typeface="Source Sans Pro"/>
                <a:sym typeface="Source Sans Pro"/>
              </a:rPr>
              <a:t>File selection:</a:t>
            </a:r>
            <a:r>
              <a:rPr lang="en">
                <a:latin typeface="Source Sans Pro"/>
                <a:ea typeface="Source Sans Pro"/>
                <a:cs typeface="Source Sans Pro"/>
                <a:sym typeface="Source Sans Pro"/>
              </a:rPr>
              <a:t> Selecting multiple files is cumbersome, especially on a phone which has limited screen area. Switching apps can quickly deselect everything, forcing the user to restart.</a:t>
            </a:r>
            <a:endParaRPr>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b="1" lang="en">
                <a:latin typeface="Source Sans Pro"/>
                <a:ea typeface="Source Sans Pro"/>
                <a:cs typeface="Source Sans Pro"/>
                <a:sym typeface="Source Sans Pro"/>
              </a:rPr>
              <a:t>Notification of task completion:</a:t>
            </a:r>
            <a:r>
              <a:rPr lang="en">
                <a:latin typeface="Source Sans Pro"/>
                <a:ea typeface="Source Sans Pro"/>
                <a:cs typeface="Source Sans Pro"/>
                <a:sym typeface="Source Sans Pro"/>
              </a:rPr>
              <a:t> Notifying users at every stage – completion of file upload, sending of file, delivery of file, read receipt, errors, etc. – is important. Users value the confirmation and feedback they receive from the apps.</a:t>
            </a:r>
            <a:endParaRPr>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b="1" lang="en">
                <a:latin typeface="Source Sans Pro"/>
                <a:ea typeface="Source Sans Pro"/>
                <a:cs typeface="Source Sans Pro"/>
                <a:sym typeface="Source Sans Pro"/>
              </a:rPr>
              <a:t>Maintaining connection: </a:t>
            </a:r>
            <a:r>
              <a:rPr lang="en">
                <a:latin typeface="Source Sans Pro"/>
                <a:ea typeface="Source Sans Pro"/>
                <a:cs typeface="Source Sans Pro"/>
                <a:sym typeface="Source Sans Pro"/>
              </a:rPr>
              <a:t>Several apps and features compel users to stay on the app or screen under the threat of halting the process otherwise. Providing users with a continuous, obstacle-free solution is key.</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Themes and Insights</a:t>
            </a:r>
            <a:endParaRPr b="1">
              <a:latin typeface="Raleway"/>
              <a:ea typeface="Raleway"/>
              <a:cs typeface="Raleway"/>
              <a:sym typeface="Raleway"/>
            </a:endParaRPr>
          </a:p>
        </p:txBody>
      </p:sp>
      <p:cxnSp>
        <p:nvCxnSpPr>
          <p:cNvPr id="74" name="Google Shape;74;p16"/>
          <p:cNvCxnSpPr>
            <a:stCxn id="75" idx="2"/>
            <a:endCxn id="76" idx="0"/>
          </p:cNvCxnSpPr>
          <p:nvPr/>
        </p:nvCxnSpPr>
        <p:spPr>
          <a:xfrm rot="5400000">
            <a:off x="3670188" y="2968125"/>
            <a:ext cx="795300" cy="1008300"/>
          </a:xfrm>
          <a:prstGeom prst="bentConnector3">
            <a:avLst>
              <a:gd fmla="val 49993" name="adj1"/>
            </a:avLst>
          </a:prstGeom>
          <a:noFill/>
          <a:ln cap="flat" cmpd="sng" w="19050">
            <a:solidFill>
              <a:srgbClr val="C2C2C2"/>
            </a:solidFill>
            <a:prstDash val="solid"/>
            <a:miter lim="8000"/>
            <a:headEnd len="sm" w="sm" type="none"/>
            <a:tailEnd len="sm" w="sm" type="none"/>
          </a:ln>
        </p:spPr>
      </p:cxnSp>
      <p:cxnSp>
        <p:nvCxnSpPr>
          <p:cNvPr id="77" name="Google Shape;77;p16"/>
          <p:cNvCxnSpPr>
            <a:stCxn id="78" idx="0"/>
            <a:endCxn id="75" idx="2"/>
          </p:cNvCxnSpPr>
          <p:nvPr/>
        </p:nvCxnSpPr>
        <p:spPr>
          <a:xfrm rot="-5400000">
            <a:off x="2662050" y="1959857"/>
            <a:ext cx="795300" cy="3024600"/>
          </a:xfrm>
          <a:prstGeom prst="bentConnector3">
            <a:avLst>
              <a:gd fmla="val 49993" name="adj1"/>
            </a:avLst>
          </a:prstGeom>
          <a:noFill/>
          <a:ln cap="flat" cmpd="sng" w="19050">
            <a:solidFill>
              <a:srgbClr val="C2C2C2"/>
            </a:solidFill>
            <a:prstDash val="solid"/>
            <a:miter lim="8000"/>
            <a:headEnd len="sm" w="sm" type="none"/>
            <a:tailEnd len="sm" w="sm" type="none"/>
          </a:ln>
        </p:spPr>
      </p:cxnSp>
      <p:cxnSp>
        <p:nvCxnSpPr>
          <p:cNvPr id="79" name="Google Shape;79;p16"/>
          <p:cNvCxnSpPr>
            <a:stCxn id="75" idx="2"/>
            <a:endCxn id="80" idx="0"/>
          </p:cNvCxnSpPr>
          <p:nvPr/>
        </p:nvCxnSpPr>
        <p:spPr>
          <a:xfrm flipH="1" rot="-5400000">
            <a:off x="5686638" y="1959975"/>
            <a:ext cx="795300" cy="3024600"/>
          </a:xfrm>
          <a:prstGeom prst="bentConnector3">
            <a:avLst>
              <a:gd fmla="val 49993" name="adj1"/>
            </a:avLst>
          </a:prstGeom>
          <a:noFill/>
          <a:ln cap="flat" cmpd="sng" w="19050">
            <a:solidFill>
              <a:srgbClr val="C2C2C2"/>
            </a:solidFill>
            <a:prstDash val="solid"/>
            <a:miter lim="8000"/>
            <a:headEnd len="sm" w="sm" type="none"/>
            <a:tailEnd len="sm" w="sm" type="none"/>
          </a:ln>
        </p:spPr>
      </p:cxnSp>
      <p:cxnSp>
        <p:nvCxnSpPr>
          <p:cNvPr id="81" name="Google Shape;81;p16"/>
          <p:cNvCxnSpPr>
            <a:stCxn id="82" idx="0"/>
            <a:endCxn id="75" idx="2"/>
          </p:cNvCxnSpPr>
          <p:nvPr/>
        </p:nvCxnSpPr>
        <p:spPr>
          <a:xfrm flipH="1" rot="5400000">
            <a:off x="4678375" y="2968007"/>
            <a:ext cx="795300" cy="1008300"/>
          </a:xfrm>
          <a:prstGeom prst="bentConnector3">
            <a:avLst>
              <a:gd fmla="val 49993" name="adj1"/>
            </a:avLst>
          </a:prstGeom>
          <a:noFill/>
          <a:ln cap="flat" cmpd="sng" w="19050">
            <a:solidFill>
              <a:srgbClr val="C2C2C2"/>
            </a:solidFill>
            <a:prstDash val="solid"/>
            <a:miter lim="8000"/>
            <a:headEnd len="sm" w="sm" type="none"/>
            <a:tailEnd len="sm" w="sm" type="none"/>
          </a:ln>
        </p:spPr>
      </p:cxnSp>
      <p:sp>
        <p:nvSpPr>
          <p:cNvPr id="75" name="Google Shape;75;p16"/>
          <p:cNvSpPr txBox="1"/>
          <p:nvPr/>
        </p:nvSpPr>
        <p:spPr>
          <a:xfrm>
            <a:off x="3801738" y="2708325"/>
            <a:ext cx="1540500" cy="3663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91E"/>
                </a:solidFill>
                <a:latin typeface="Roboto"/>
                <a:ea typeface="Roboto"/>
                <a:cs typeface="Roboto"/>
                <a:sym typeface="Roboto"/>
              </a:rPr>
              <a:t>Bulk Sharing</a:t>
            </a:r>
            <a:endParaRPr>
              <a:solidFill>
                <a:srgbClr val="A7291E"/>
              </a:solidFill>
              <a:latin typeface="Roboto"/>
              <a:ea typeface="Roboto"/>
              <a:cs typeface="Roboto"/>
              <a:sym typeface="Roboto"/>
            </a:endParaRPr>
          </a:p>
        </p:txBody>
      </p:sp>
      <p:sp>
        <p:nvSpPr>
          <p:cNvPr id="80" name="Google Shape;80;p16"/>
          <p:cNvSpPr txBox="1"/>
          <p:nvPr/>
        </p:nvSpPr>
        <p:spPr>
          <a:xfrm>
            <a:off x="6827525" y="3869807"/>
            <a:ext cx="1538100" cy="5727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91E"/>
                </a:solidFill>
                <a:latin typeface="Roboto"/>
                <a:ea typeface="Roboto"/>
                <a:cs typeface="Roboto"/>
                <a:sym typeface="Roboto"/>
              </a:rPr>
              <a:t>Security and Privacy</a:t>
            </a:r>
            <a:endParaRPr>
              <a:solidFill>
                <a:srgbClr val="A7291E"/>
              </a:solidFill>
              <a:latin typeface="Roboto"/>
              <a:ea typeface="Roboto"/>
              <a:cs typeface="Roboto"/>
              <a:sym typeface="Roboto"/>
            </a:endParaRPr>
          </a:p>
        </p:txBody>
      </p:sp>
      <p:sp>
        <p:nvSpPr>
          <p:cNvPr id="82" name="Google Shape;82;p16"/>
          <p:cNvSpPr txBox="1"/>
          <p:nvPr/>
        </p:nvSpPr>
        <p:spPr>
          <a:xfrm>
            <a:off x="4811125" y="3869807"/>
            <a:ext cx="1538100" cy="5727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91E"/>
                </a:solidFill>
                <a:latin typeface="Roboto"/>
                <a:ea typeface="Roboto"/>
                <a:cs typeface="Roboto"/>
                <a:sym typeface="Roboto"/>
              </a:rPr>
              <a:t>Methods and Challenges</a:t>
            </a:r>
            <a:endParaRPr>
              <a:solidFill>
                <a:srgbClr val="A7291E"/>
              </a:solidFill>
              <a:latin typeface="Roboto"/>
              <a:ea typeface="Roboto"/>
              <a:cs typeface="Roboto"/>
              <a:sym typeface="Roboto"/>
            </a:endParaRPr>
          </a:p>
        </p:txBody>
      </p:sp>
      <p:sp>
        <p:nvSpPr>
          <p:cNvPr id="76" name="Google Shape;76;p16"/>
          <p:cNvSpPr txBox="1"/>
          <p:nvPr/>
        </p:nvSpPr>
        <p:spPr>
          <a:xfrm>
            <a:off x="2794725" y="3869807"/>
            <a:ext cx="1538100" cy="5727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91E"/>
                </a:solidFill>
                <a:latin typeface="Roboto"/>
                <a:ea typeface="Roboto"/>
                <a:cs typeface="Roboto"/>
                <a:sym typeface="Roboto"/>
              </a:rPr>
              <a:t>Content Management</a:t>
            </a:r>
            <a:endParaRPr>
              <a:solidFill>
                <a:srgbClr val="A7291E"/>
              </a:solidFill>
              <a:latin typeface="Roboto"/>
              <a:ea typeface="Roboto"/>
              <a:cs typeface="Roboto"/>
              <a:sym typeface="Roboto"/>
            </a:endParaRPr>
          </a:p>
        </p:txBody>
      </p:sp>
      <p:sp>
        <p:nvSpPr>
          <p:cNvPr id="78" name="Google Shape;78;p16"/>
          <p:cNvSpPr txBox="1"/>
          <p:nvPr/>
        </p:nvSpPr>
        <p:spPr>
          <a:xfrm>
            <a:off x="778350" y="3869807"/>
            <a:ext cx="1538100" cy="5727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91E"/>
                </a:solidFill>
                <a:latin typeface="Roboto"/>
                <a:ea typeface="Roboto"/>
                <a:cs typeface="Roboto"/>
                <a:sym typeface="Roboto"/>
              </a:rPr>
              <a:t>Device Use</a:t>
            </a:r>
            <a:endParaRPr>
              <a:solidFill>
                <a:srgbClr val="A7291E"/>
              </a:solidFill>
              <a:latin typeface="Roboto"/>
              <a:ea typeface="Roboto"/>
              <a:cs typeface="Roboto"/>
              <a:sym typeface="Roboto"/>
            </a:endParaRPr>
          </a:p>
        </p:txBody>
      </p:sp>
      <p:sp>
        <p:nvSpPr>
          <p:cNvPr id="83" name="Google Shape;83;p16"/>
          <p:cNvSpPr txBox="1"/>
          <p:nvPr>
            <p:ph idx="1" type="body"/>
          </p:nvPr>
        </p:nvSpPr>
        <p:spPr>
          <a:xfrm>
            <a:off x="311700" y="1152475"/>
            <a:ext cx="8520600" cy="1140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latin typeface="Source Sans Pro"/>
                <a:ea typeface="Source Sans Pro"/>
                <a:cs typeface="Source Sans Pro"/>
                <a:sym typeface="Source Sans Pro"/>
              </a:rPr>
              <a:t>We understood bulk sharing as sharing files </a:t>
            </a:r>
            <a:r>
              <a:rPr b="1" lang="en">
                <a:latin typeface="Source Sans Pro"/>
                <a:ea typeface="Source Sans Pro"/>
                <a:cs typeface="Source Sans Pro"/>
                <a:sym typeface="Source Sans Pro"/>
              </a:rPr>
              <a:t>within a personal device ecosystem</a:t>
            </a:r>
            <a:r>
              <a:rPr lang="en">
                <a:latin typeface="Source Sans Pro"/>
                <a:ea typeface="Source Sans Pro"/>
                <a:cs typeface="Source Sans Pro"/>
                <a:sym typeface="Source Sans Pro"/>
              </a:rPr>
              <a:t>, sharing </a:t>
            </a:r>
            <a:r>
              <a:rPr b="1" lang="en">
                <a:latin typeface="Source Sans Pro"/>
                <a:ea typeface="Source Sans Pro"/>
                <a:cs typeface="Source Sans Pro"/>
                <a:sym typeface="Source Sans Pro"/>
              </a:rPr>
              <a:t>one file with many</a:t>
            </a:r>
            <a:r>
              <a:rPr lang="en">
                <a:latin typeface="Source Sans Pro"/>
                <a:ea typeface="Source Sans Pro"/>
                <a:cs typeface="Source Sans Pro"/>
                <a:sym typeface="Source Sans Pro"/>
              </a:rPr>
              <a:t> recipients, sharing </a:t>
            </a:r>
            <a:r>
              <a:rPr b="1" lang="en">
                <a:latin typeface="Source Sans Pro"/>
                <a:ea typeface="Source Sans Pro"/>
                <a:cs typeface="Source Sans Pro"/>
                <a:sym typeface="Source Sans Pro"/>
              </a:rPr>
              <a:t>many files with a single recipient </a:t>
            </a:r>
            <a:r>
              <a:rPr lang="en">
                <a:latin typeface="Source Sans Pro"/>
                <a:ea typeface="Source Sans Pro"/>
                <a:cs typeface="Source Sans Pro"/>
                <a:sym typeface="Source Sans Pro"/>
              </a:rPr>
              <a:t>and sharing </a:t>
            </a:r>
            <a:r>
              <a:rPr b="1" lang="en">
                <a:latin typeface="Source Sans Pro"/>
                <a:ea typeface="Source Sans Pro"/>
                <a:cs typeface="Source Sans Pro"/>
                <a:sym typeface="Source Sans Pro"/>
              </a:rPr>
              <a:t>many files with many</a:t>
            </a:r>
            <a:r>
              <a:rPr lang="en">
                <a:latin typeface="Source Sans Pro"/>
                <a:ea typeface="Source Sans Pro"/>
                <a:cs typeface="Source Sans Pro"/>
                <a:sym typeface="Source Sans Pro"/>
              </a:rPr>
              <a:t> recipients.</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Device Use, Integration and Interactions</a:t>
            </a:r>
            <a:endParaRPr b="1">
              <a:latin typeface="Raleway"/>
              <a:ea typeface="Raleway"/>
              <a:cs typeface="Raleway"/>
              <a:sym typeface="Raleway"/>
            </a:endParaRPr>
          </a:p>
        </p:txBody>
      </p:sp>
      <p:sp>
        <p:nvSpPr>
          <p:cNvPr id="89" name="Google Shape;89;p17"/>
          <p:cNvSpPr txBox="1"/>
          <p:nvPr>
            <p:ph idx="1" type="body"/>
          </p:nvPr>
        </p:nvSpPr>
        <p:spPr>
          <a:xfrm>
            <a:off x="311700" y="1152475"/>
            <a:ext cx="3268200" cy="3416400"/>
          </a:xfrm>
          <a:prstGeom prst="rect">
            <a:avLst/>
          </a:prstGeom>
        </p:spPr>
        <p:txBody>
          <a:bodyPr anchorCtr="0" anchor="ctr" bIns="91425" lIns="91425" spcFirstLastPara="1" rIns="91425" wrap="square" tIns="91425">
            <a:normAutofit/>
          </a:bodyPr>
          <a:lstStyle/>
          <a:p>
            <a:pPr indent="0" lvl="0" marL="0" rtl="0" algn="just">
              <a:lnSpc>
                <a:spcPct val="100000"/>
              </a:lnSpc>
              <a:spcBef>
                <a:spcPts val="0"/>
              </a:spcBef>
              <a:spcAft>
                <a:spcPts val="1200"/>
              </a:spcAft>
              <a:buNone/>
            </a:pPr>
            <a:r>
              <a:rPr lang="en" sz="1600">
                <a:solidFill>
                  <a:srgbClr val="1F1F1F"/>
                </a:solidFill>
                <a:highlight>
                  <a:schemeClr val="lt1"/>
                </a:highlight>
                <a:latin typeface="Source Sans Pro"/>
                <a:ea typeface="Source Sans Pro"/>
                <a:cs typeface="Source Sans Pro"/>
                <a:sym typeface="Source Sans Pro"/>
              </a:rPr>
              <a:t>Personal and professional tasks are separated; devices and services are segregated according to the nature of tasks accordingly.</a:t>
            </a:r>
            <a:endParaRPr sz="1600">
              <a:solidFill>
                <a:srgbClr val="1F1F1F"/>
              </a:solidFill>
              <a:highlight>
                <a:schemeClr val="lt1"/>
              </a:highlight>
              <a:latin typeface="Source Sans Pro"/>
              <a:ea typeface="Source Sans Pro"/>
              <a:cs typeface="Source Sans Pro"/>
              <a:sym typeface="Source Sans Pro"/>
            </a:endParaRPr>
          </a:p>
        </p:txBody>
      </p:sp>
      <p:sp>
        <p:nvSpPr>
          <p:cNvPr id="90" name="Google Shape;90;p17"/>
          <p:cNvSpPr txBox="1"/>
          <p:nvPr>
            <p:ph idx="2" type="body"/>
          </p:nvPr>
        </p:nvSpPr>
        <p:spPr>
          <a:xfrm>
            <a:off x="3966300" y="1152475"/>
            <a:ext cx="48660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600">
                <a:solidFill>
                  <a:srgbClr val="1F1F1F"/>
                </a:solidFill>
                <a:highlight>
                  <a:schemeClr val="lt1"/>
                </a:highlight>
                <a:latin typeface="Source Sans Pro"/>
                <a:ea typeface="Source Sans Pro"/>
                <a:cs typeface="Source Sans Pro"/>
                <a:sym typeface="Source Sans Pro"/>
              </a:rPr>
              <a:t>“On my iPhone, I handle communication tasks like emails and calls, while on my MacBook, I edit photos and videos for my freelance work. My iPad is more for leisure, like reading and browsing.”</a:t>
            </a:r>
            <a:br>
              <a:rPr lang="en" sz="1600">
                <a:solidFill>
                  <a:srgbClr val="1F1F1F"/>
                </a:solidFill>
                <a:highlight>
                  <a:schemeClr val="lt1"/>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[P2.4. 25, Male, Journalist, iOS and Windows user]</a:t>
            </a:r>
            <a:endParaRPr b="1" sz="1600">
              <a:solidFill>
                <a:schemeClr val="accent5"/>
              </a:solidFill>
              <a:highlight>
                <a:schemeClr val="lt1"/>
              </a:highlight>
              <a:latin typeface="Source Sans Pro"/>
              <a:ea typeface="Source Sans Pro"/>
              <a:cs typeface="Source Sans Pro"/>
              <a:sym typeface="Source Sans Pro"/>
            </a:endParaRPr>
          </a:p>
          <a:p>
            <a:pPr indent="0" lvl="0" marL="0" rtl="0" algn="l">
              <a:lnSpc>
                <a:spcPct val="100000"/>
              </a:lnSpc>
              <a:spcBef>
                <a:spcPts val="1200"/>
              </a:spcBef>
              <a:spcAft>
                <a:spcPts val="0"/>
              </a:spcAft>
              <a:buNone/>
            </a:pPr>
            <a:r>
              <a:rPr b="1" lang="en" sz="1600">
                <a:solidFill>
                  <a:srgbClr val="1F1F1F"/>
                </a:solidFill>
                <a:highlight>
                  <a:schemeClr val="lt1"/>
                </a:highlight>
                <a:latin typeface="Source Sans Pro"/>
                <a:ea typeface="Source Sans Pro"/>
                <a:cs typeface="Source Sans Pro"/>
                <a:sym typeface="Source Sans Pro"/>
              </a:rPr>
              <a:t>Bulk Sharing in Personal Ecosystem vs with Contacts</a:t>
            </a:r>
            <a:endParaRPr b="1" sz="1600">
              <a:solidFill>
                <a:srgbClr val="1F1F1F"/>
              </a:solidFill>
              <a:highlight>
                <a:schemeClr val="lt1"/>
              </a:highlight>
              <a:latin typeface="Source Sans Pro"/>
              <a:ea typeface="Source Sans Pro"/>
              <a:cs typeface="Source Sans Pro"/>
              <a:sym typeface="Source Sans Pro"/>
            </a:endParaRPr>
          </a:p>
          <a:p>
            <a:pPr indent="0" lvl="0" marL="0" rtl="0" algn="l">
              <a:lnSpc>
                <a:spcPct val="100000"/>
              </a:lnSpc>
              <a:spcBef>
                <a:spcPts val="1200"/>
              </a:spcBef>
              <a:spcAft>
                <a:spcPts val="1200"/>
              </a:spcAft>
              <a:buNone/>
            </a:pPr>
            <a:r>
              <a:rPr b="1" lang="en" sz="1600">
                <a:solidFill>
                  <a:schemeClr val="dk1"/>
                </a:solidFill>
                <a:latin typeface="Source Sans Pro"/>
                <a:ea typeface="Source Sans Pro"/>
                <a:cs typeface="Source Sans Pro"/>
                <a:sym typeface="Source Sans Pro"/>
              </a:rPr>
              <a:t>“</a:t>
            </a:r>
            <a:r>
              <a:rPr i="1" lang="en" sz="1600">
                <a:solidFill>
                  <a:schemeClr val="dk1"/>
                </a:solidFill>
                <a:highlight>
                  <a:schemeClr val="lt1"/>
                </a:highlight>
                <a:latin typeface="Source Sans Pro"/>
                <a:ea typeface="Source Sans Pro"/>
                <a:cs typeface="Source Sans Pro"/>
                <a:sym typeface="Source Sans Pro"/>
              </a:rPr>
              <a:t>Sure. If I need to share a large number of photos with a client, for example, I usually create a shared album on iCloud and then send the link via email or messaging apps. It's a straightforward process.”</a:t>
            </a:r>
            <a:br>
              <a:rPr i="1" lang="en" sz="1600">
                <a:solidFill>
                  <a:schemeClr val="dk1"/>
                </a:solidFill>
                <a:highlight>
                  <a:schemeClr val="lt1"/>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[P2.4. 25, Male, Journalist, iOS and Windows user]</a:t>
            </a:r>
            <a:endParaRPr i="1" sz="1600">
              <a:solidFill>
                <a:schemeClr val="accent5"/>
              </a:solidFill>
              <a:highlight>
                <a:schemeClr val="lt1"/>
              </a:highlight>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Content Management and Organisation</a:t>
            </a:r>
            <a:endParaRPr b="1">
              <a:latin typeface="Raleway"/>
              <a:ea typeface="Raleway"/>
              <a:cs typeface="Raleway"/>
              <a:sym typeface="Raleway"/>
            </a:endParaRPr>
          </a:p>
        </p:txBody>
      </p:sp>
      <p:sp>
        <p:nvSpPr>
          <p:cNvPr id="96" name="Google Shape;96;p18"/>
          <p:cNvSpPr txBox="1"/>
          <p:nvPr>
            <p:ph idx="1" type="body"/>
          </p:nvPr>
        </p:nvSpPr>
        <p:spPr>
          <a:xfrm>
            <a:off x="311700" y="1152475"/>
            <a:ext cx="3406200" cy="34164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1600">
                <a:solidFill>
                  <a:srgbClr val="1F1F1F"/>
                </a:solidFill>
                <a:highlight>
                  <a:schemeClr val="lt1"/>
                </a:highlight>
                <a:latin typeface="Source Sans Pro"/>
                <a:ea typeface="Source Sans Pro"/>
                <a:cs typeface="Source Sans Pro"/>
                <a:sym typeface="Source Sans Pro"/>
              </a:rPr>
              <a:t>Cloud services are preferred with larger file sizes but when privacy becomes is a concern, the preference changes to other apps.</a:t>
            </a:r>
            <a:endParaRPr sz="1600">
              <a:solidFill>
                <a:srgbClr val="1F1F1F"/>
              </a:solidFill>
              <a:highlight>
                <a:schemeClr val="lt1"/>
              </a:highlight>
              <a:latin typeface="Source Sans Pro"/>
              <a:ea typeface="Source Sans Pro"/>
              <a:cs typeface="Source Sans Pro"/>
              <a:sym typeface="Source Sans Pro"/>
            </a:endParaRPr>
          </a:p>
          <a:p>
            <a:pPr indent="0" lvl="0" marL="0" rtl="0" algn="just">
              <a:lnSpc>
                <a:spcPct val="100000"/>
              </a:lnSpc>
              <a:spcBef>
                <a:spcPts val="1200"/>
              </a:spcBef>
              <a:spcAft>
                <a:spcPts val="1200"/>
              </a:spcAft>
              <a:buNone/>
            </a:pPr>
            <a:r>
              <a:rPr lang="en" sz="1600">
                <a:solidFill>
                  <a:srgbClr val="1F1F1F"/>
                </a:solidFill>
                <a:highlight>
                  <a:schemeClr val="lt1"/>
                </a:highlight>
                <a:latin typeface="Source Sans Pro"/>
                <a:ea typeface="Source Sans Pro"/>
                <a:cs typeface="Source Sans Pro"/>
                <a:sym typeface="Source Sans Pro"/>
              </a:rPr>
              <a:t> Older users may still prefer to manually organise their files on a laptop computer, but new features in phones acclimatise them to automatic organisation and sorting.</a:t>
            </a:r>
            <a:endParaRPr sz="1600">
              <a:solidFill>
                <a:srgbClr val="1F1F1F"/>
              </a:solidFill>
              <a:highlight>
                <a:schemeClr val="lt1"/>
              </a:highlight>
              <a:latin typeface="Source Sans Pro"/>
              <a:ea typeface="Source Sans Pro"/>
              <a:cs typeface="Source Sans Pro"/>
              <a:sym typeface="Source Sans Pro"/>
            </a:endParaRPr>
          </a:p>
        </p:txBody>
      </p:sp>
      <p:sp>
        <p:nvSpPr>
          <p:cNvPr id="97" name="Google Shape;97;p18"/>
          <p:cNvSpPr txBox="1"/>
          <p:nvPr>
            <p:ph idx="2" type="body"/>
          </p:nvPr>
        </p:nvSpPr>
        <p:spPr>
          <a:xfrm>
            <a:off x="3828400" y="1152475"/>
            <a:ext cx="5003700" cy="3757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i="1" lang="en" sz="1600">
                <a:solidFill>
                  <a:schemeClr val="dk1"/>
                </a:solidFill>
                <a:latin typeface="Source Sans Pro"/>
                <a:ea typeface="Source Sans Pro"/>
                <a:cs typeface="Source Sans Pro"/>
                <a:sym typeface="Source Sans Pro"/>
              </a:rPr>
              <a:t>”if the size is big then I would prefer cloud otherwise WhatsApp. And if [it is a] stranger, I might use Discord or Telegram”</a:t>
            </a:r>
            <a:r>
              <a:rPr b="1" lang="en" sz="1600">
                <a:solidFill>
                  <a:schemeClr val="dk1"/>
                </a:solidFill>
                <a:highlight>
                  <a:schemeClr val="lt1"/>
                </a:highlight>
                <a:latin typeface="Source Sans Pro"/>
                <a:ea typeface="Source Sans Pro"/>
                <a:cs typeface="Source Sans Pro"/>
                <a:sym typeface="Source Sans Pro"/>
              </a:rPr>
              <a:t> </a:t>
            </a:r>
            <a:br>
              <a:rPr b="1" lang="en" sz="1600">
                <a:solidFill>
                  <a:schemeClr val="dk1"/>
                </a:solidFill>
                <a:highlight>
                  <a:schemeClr val="lt1"/>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[P2.1, 23, Male, iMtech student, Samsung smartphone user]</a:t>
            </a:r>
            <a:endParaRPr sz="1600">
              <a:solidFill>
                <a:schemeClr val="accent5"/>
              </a:solidFill>
              <a:latin typeface="Source Sans Pro"/>
              <a:ea typeface="Source Sans Pro"/>
              <a:cs typeface="Source Sans Pro"/>
              <a:sym typeface="Source Sans Pro"/>
            </a:endParaRPr>
          </a:p>
          <a:p>
            <a:pPr indent="0" lvl="0" marL="0" rtl="0" algn="l">
              <a:lnSpc>
                <a:spcPct val="100000"/>
              </a:lnSpc>
              <a:spcBef>
                <a:spcPts val="1200"/>
              </a:spcBef>
              <a:spcAft>
                <a:spcPts val="0"/>
              </a:spcAft>
              <a:buNone/>
            </a:pPr>
            <a:r>
              <a:rPr i="1" lang="en" sz="1600">
                <a:solidFill>
                  <a:srgbClr val="1F1F1F"/>
                </a:solidFill>
                <a:highlight>
                  <a:schemeClr val="lt1"/>
                </a:highlight>
                <a:latin typeface="Source Sans Pro"/>
                <a:ea typeface="Source Sans Pro"/>
                <a:cs typeface="Source Sans Pro"/>
                <a:sym typeface="Source Sans Pro"/>
              </a:rPr>
              <a:t>“If it [the file] is around 100 MB to 1GB, I zip it and send; if it's more than 1 GB, I use cloud so that it won’t get compressed.”</a:t>
            </a:r>
            <a:br>
              <a:rPr i="1" lang="en" sz="1600">
                <a:solidFill>
                  <a:srgbClr val="1F1F1F"/>
                </a:solidFill>
                <a:highlight>
                  <a:schemeClr val="lt1"/>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[P2.1. 23, Male, iMtech student, Samsung smartphone user]</a:t>
            </a:r>
            <a:endParaRPr b="1" sz="1600">
              <a:solidFill>
                <a:schemeClr val="accent5"/>
              </a:solidFill>
              <a:highlight>
                <a:schemeClr val="lt1"/>
              </a:highlight>
              <a:latin typeface="Source Sans Pro"/>
              <a:ea typeface="Source Sans Pro"/>
              <a:cs typeface="Source Sans Pro"/>
              <a:sym typeface="Source Sans Pro"/>
            </a:endParaRPr>
          </a:p>
          <a:p>
            <a:pPr indent="0" lvl="0" marL="0" rtl="0" algn="l">
              <a:lnSpc>
                <a:spcPct val="100000"/>
              </a:lnSpc>
              <a:spcBef>
                <a:spcPts val="1200"/>
              </a:spcBef>
              <a:spcAft>
                <a:spcPts val="1200"/>
              </a:spcAft>
              <a:buNone/>
            </a:pPr>
            <a:r>
              <a:rPr i="1" lang="en" sz="1600">
                <a:solidFill>
                  <a:srgbClr val="1F1F1F"/>
                </a:solidFill>
                <a:highlight>
                  <a:schemeClr val="lt1"/>
                </a:highlight>
                <a:latin typeface="Source Sans Pro"/>
                <a:ea typeface="Source Sans Pro"/>
                <a:cs typeface="Source Sans Pro"/>
                <a:sym typeface="Source Sans Pro"/>
              </a:rPr>
              <a:t>“I organise my files only on laptop, not on my phone. I create a hierarchical structure of folders. For each business folder,  I have year-wise folders from 2012-13 to 2024-25. In my phone, photos are automatically organised. But I have manually organised my song files according to artists.”</a:t>
            </a:r>
            <a:br>
              <a:rPr i="1" lang="en" sz="1600">
                <a:solidFill>
                  <a:srgbClr val="1F1F1F"/>
                </a:solidFill>
                <a:highlight>
                  <a:schemeClr val="lt1"/>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[P2.3. 61, Male, entrepreneur, iPhone and PC  user]</a:t>
            </a:r>
            <a:endParaRPr sz="1600">
              <a:solidFill>
                <a:schemeClr val="accent5"/>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Methods, Challenges and Preferences</a:t>
            </a:r>
            <a:endParaRPr b="1">
              <a:latin typeface="Raleway"/>
              <a:ea typeface="Raleway"/>
              <a:cs typeface="Raleway"/>
              <a:sym typeface="Raleway"/>
            </a:endParaRPr>
          </a:p>
        </p:txBody>
      </p:sp>
      <p:sp>
        <p:nvSpPr>
          <p:cNvPr id="103" name="Google Shape;103;p19"/>
          <p:cNvSpPr txBox="1"/>
          <p:nvPr>
            <p:ph idx="2" type="body"/>
          </p:nvPr>
        </p:nvSpPr>
        <p:spPr>
          <a:xfrm>
            <a:off x="3745575" y="1152475"/>
            <a:ext cx="5086800" cy="37803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1600">
                <a:latin typeface="Source Sans Pro"/>
                <a:ea typeface="Source Sans Pro"/>
                <a:cs typeface="Source Sans Pro"/>
                <a:sym typeface="Source Sans Pro"/>
              </a:rPr>
              <a:t>“</a:t>
            </a:r>
            <a:r>
              <a:rPr i="1" lang="en" sz="1600">
                <a:solidFill>
                  <a:schemeClr val="dk1"/>
                </a:solidFill>
                <a:highlight>
                  <a:schemeClr val="lt1"/>
                </a:highlight>
                <a:latin typeface="Source Sans Pro"/>
                <a:ea typeface="Source Sans Pro"/>
                <a:cs typeface="Source Sans Pro"/>
                <a:sym typeface="Source Sans Pro"/>
              </a:rPr>
              <a:t>Yeah, I wish there was something like AirDrop. As I use a Microsoft laptop, …  I think if there is something like AirDrop between my mobile and my laptop, it would be very helpful for me to transfer files without using WhatsApp.</a:t>
            </a:r>
            <a:r>
              <a:rPr i="1" lang="en" sz="1600">
                <a:latin typeface="Source Sans Pro"/>
                <a:ea typeface="Source Sans Pro"/>
                <a:cs typeface="Source Sans Pro"/>
                <a:sym typeface="Source Sans Pro"/>
              </a:rPr>
              <a:t>”</a:t>
            </a:r>
            <a:br>
              <a:rPr i="1" lang="en" sz="1600">
                <a:solidFill>
                  <a:schemeClr val="dk1"/>
                </a:solidFill>
                <a:latin typeface="Source Sans Pro"/>
                <a:ea typeface="Source Sans Pro"/>
                <a:cs typeface="Source Sans Pro"/>
                <a:sym typeface="Source Sans Pro"/>
              </a:rPr>
            </a:br>
            <a:r>
              <a:rPr b="1" lang="en" sz="1600">
                <a:solidFill>
                  <a:schemeClr val="accent5"/>
                </a:solidFill>
                <a:latin typeface="Source Sans Pro"/>
                <a:ea typeface="Source Sans Pro"/>
                <a:cs typeface="Source Sans Pro"/>
                <a:sym typeface="Source Sans Pro"/>
              </a:rPr>
              <a:t>[P2.2. 24, Male, iMtech Student iOS and Windows User]</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1200"/>
              </a:spcBef>
              <a:spcAft>
                <a:spcPts val="0"/>
              </a:spcAft>
              <a:buNone/>
            </a:pPr>
            <a:r>
              <a:rPr i="1" lang="en" sz="1600">
                <a:solidFill>
                  <a:schemeClr val="dk1"/>
                </a:solidFill>
                <a:latin typeface="Source Sans Pro"/>
                <a:ea typeface="Source Sans Pro"/>
                <a:cs typeface="Source Sans Pro"/>
                <a:sym typeface="Source Sans Pro"/>
              </a:rPr>
              <a:t>“Transferring from my phone to the laptop is not smooth because iOS has a lot of complicated steps. If there were a simple feature like AirDrop, things would be easier. Using a cable and other methods, I feel, is complicated. It was so painful the first time I did it that I never tried it again.”</a:t>
            </a:r>
            <a:br>
              <a:rPr i="1" lang="en" sz="1600">
                <a:solidFill>
                  <a:schemeClr val="dk1"/>
                </a:solidFill>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[P2.3. 61, Male, entrepreneur, iPhone and PC  user]</a:t>
            </a:r>
            <a:endParaRPr b="1" sz="1600">
              <a:solidFill>
                <a:schemeClr val="accent5"/>
              </a:solidFill>
              <a:highlight>
                <a:schemeClr val="lt1"/>
              </a:highlight>
              <a:latin typeface="Source Sans Pro"/>
              <a:ea typeface="Source Sans Pro"/>
              <a:cs typeface="Source Sans Pro"/>
              <a:sym typeface="Source Sans Pro"/>
            </a:endParaRPr>
          </a:p>
          <a:p>
            <a:pPr indent="0" lvl="0" marL="0" rtl="0" algn="l">
              <a:lnSpc>
                <a:spcPct val="100000"/>
              </a:lnSpc>
              <a:spcBef>
                <a:spcPts val="1200"/>
              </a:spcBef>
              <a:spcAft>
                <a:spcPts val="1200"/>
              </a:spcAft>
              <a:buNone/>
            </a:pPr>
            <a:r>
              <a:rPr i="1" lang="en" sz="1600">
                <a:solidFill>
                  <a:schemeClr val="dk1"/>
                </a:solidFill>
                <a:highlight>
                  <a:srgbClr val="FFFFFF"/>
                </a:highlight>
                <a:latin typeface="Source Sans Pro"/>
                <a:ea typeface="Source Sans Pro"/>
                <a:cs typeface="Source Sans Pro"/>
                <a:sym typeface="Source Sans Pro"/>
              </a:rPr>
              <a:t>If we can transfer wirelessly, like we play music, as simple as that. We turn on the speaker and the phone identifies the device after turning on Bluetooth. Just after tapping on that, music starts playing on the speaker. Similarly, if the phone can identify the laptop and easily send files, it would be very helpful. And vice-versa. </a:t>
            </a:r>
            <a:br>
              <a:rPr i="1" lang="en" sz="1600">
                <a:solidFill>
                  <a:schemeClr val="dk1"/>
                </a:solidFill>
                <a:highlight>
                  <a:srgbClr val="FFFFFF"/>
                </a:highlight>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[P2.3. 61, Male, entrepreneur, iPhone and PC  user]</a:t>
            </a:r>
            <a:endParaRPr sz="1600">
              <a:solidFill>
                <a:schemeClr val="dk1"/>
              </a:solidFill>
              <a:highlight>
                <a:srgbClr val="FFFFFF"/>
              </a:highlight>
              <a:latin typeface="Source Sans Pro"/>
              <a:ea typeface="Source Sans Pro"/>
              <a:cs typeface="Source Sans Pro"/>
              <a:sym typeface="Source Sans Pro"/>
            </a:endParaRPr>
          </a:p>
        </p:txBody>
      </p:sp>
      <p:sp>
        <p:nvSpPr>
          <p:cNvPr id="104" name="Google Shape;104;p19"/>
          <p:cNvSpPr txBox="1"/>
          <p:nvPr>
            <p:ph idx="1" type="body"/>
          </p:nvPr>
        </p:nvSpPr>
        <p:spPr>
          <a:xfrm>
            <a:off x="311700" y="1152475"/>
            <a:ext cx="3157800" cy="34164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1200"/>
              </a:spcAft>
              <a:buNone/>
            </a:pPr>
            <a:r>
              <a:rPr lang="en" sz="1600">
                <a:solidFill>
                  <a:schemeClr val="dk1"/>
                </a:solidFill>
                <a:latin typeface="Source Sans Pro"/>
                <a:ea typeface="Source Sans Pro"/>
                <a:cs typeface="Source Sans Pro"/>
                <a:sym typeface="Source Sans Pro"/>
              </a:rPr>
              <a:t>Phone to laptop transfer is clearly a challenge, especially when they are not of the same brand or ecosystem. A clear preference for AirDrop is demonstrated across age groups for cross-OS, cross-platform transfer due to fewer steps and simplicity of use.</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Security and Privacy</a:t>
            </a:r>
            <a:endParaRPr b="1">
              <a:latin typeface="Raleway"/>
              <a:ea typeface="Raleway"/>
              <a:cs typeface="Raleway"/>
              <a:sym typeface="Raleway"/>
            </a:endParaRPr>
          </a:p>
        </p:txBody>
      </p:sp>
      <p:sp>
        <p:nvSpPr>
          <p:cNvPr id="110" name="Google Shape;110;p20"/>
          <p:cNvSpPr txBox="1"/>
          <p:nvPr>
            <p:ph idx="1" type="body"/>
          </p:nvPr>
        </p:nvSpPr>
        <p:spPr>
          <a:xfrm>
            <a:off x="311700" y="1152475"/>
            <a:ext cx="3199200" cy="34164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1200"/>
              </a:spcAft>
              <a:buNone/>
            </a:pPr>
            <a:r>
              <a:rPr lang="en" sz="1600">
                <a:solidFill>
                  <a:schemeClr val="dk1"/>
                </a:solidFill>
                <a:latin typeface="Source Sans Pro"/>
                <a:ea typeface="Source Sans Pro"/>
                <a:cs typeface="Source Sans Pro"/>
                <a:sym typeface="Source Sans Pro"/>
              </a:rPr>
              <a:t>Concerns of privacy and security are subliminal - users know they exist but they don’t think they need to act on it yet. There is trust in existing apps and features but also a sense that it is out of their control.</a:t>
            </a:r>
            <a:endParaRPr sz="1600">
              <a:solidFill>
                <a:schemeClr val="dk1"/>
              </a:solidFill>
              <a:latin typeface="Source Sans Pro"/>
              <a:ea typeface="Source Sans Pro"/>
              <a:cs typeface="Source Sans Pro"/>
              <a:sym typeface="Source Sans Pro"/>
            </a:endParaRPr>
          </a:p>
        </p:txBody>
      </p:sp>
      <p:sp>
        <p:nvSpPr>
          <p:cNvPr id="111" name="Google Shape;111;p20"/>
          <p:cNvSpPr txBox="1"/>
          <p:nvPr>
            <p:ph idx="2" type="body"/>
          </p:nvPr>
        </p:nvSpPr>
        <p:spPr>
          <a:xfrm>
            <a:off x="3773200" y="602800"/>
            <a:ext cx="5058900" cy="4306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600">
                <a:solidFill>
                  <a:schemeClr val="dk1"/>
                </a:solidFill>
                <a:latin typeface="Source Sans Pro"/>
                <a:ea typeface="Source Sans Pro"/>
                <a:cs typeface="Source Sans Pro"/>
                <a:sym typeface="Source Sans Pro"/>
              </a:rPr>
              <a:t>“</a:t>
            </a:r>
            <a:r>
              <a:rPr i="1" lang="en" sz="1600">
                <a:solidFill>
                  <a:schemeClr val="dk1"/>
                </a:solidFill>
                <a:highlight>
                  <a:schemeClr val="lt1"/>
                </a:highlight>
                <a:latin typeface="Source Sans Pro"/>
                <a:ea typeface="Source Sans Pro"/>
                <a:cs typeface="Source Sans Pro"/>
                <a:sym typeface="Source Sans Pro"/>
              </a:rPr>
              <a:t>I mostly prefer built-in device features because of privacy concerns with third-party apps. So I usually prefer to use the AirDrop feature as it's very secure, especially on iOS devices</a:t>
            </a:r>
            <a:r>
              <a:rPr i="1" lang="en" sz="1600">
                <a:solidFill>
                  <a:schemeClr val="dk1"/>
                </a:solidFill>
                <a:latin typeface="Source Sans Pro"/>
                <a:ea typeface="Source Sans Pro"/>
                <a:cs typeface="Source Sans Pro"/>
                <a:sym typeface="Source Sans Pro"/>
              </a:rPr>
              <a:t>”</a:t>
            </a:r>
            <a:r>
              <a:rPr b="1" i="1" lang="en" sz="1600">
                <a:solidFill>
                  <a:schemeClr val="dk1"/>
                </a:solidFill>
                <a:latin typeface="Source Sans Pro"/>
                <a:ea typeface="Source Sans Pro"/>
                <a:cs typeface="Source Sans Pro"/>
                <a:sym typeface="Source Sans Pro"/>
              </a:rPr>
              <a:t> </a:t>
            </a:r>
            <a:br>
              <a:rPr b="1" lang="en" sz="1600">
                <a:solidFill>
                  <a:schemeClr val="dk1"/>
                </a:solidFill>
                <a:latin typeface="Source Sans Pro"/>
                <a:ea typeface="Source Sans Pro"/>
                <a:cs typeface="Source Sans Pro"/>
                <a:sym typeface="Source Sans Pro"/>
              </a:rPr>
            </a:br>
            <a:r>
              <a:rPr b="1" lang="en" sz="1600">
                <a:solidFill>
                  <a:schemeClr val="accent5"/>
                </a:solidFill>
                <a:latin typeface="Source Sans Pro"/>
                <a:ea typeface="Source Sans Pro"/>
                <a:cs typeface="Source Sans Pro"/>
                <a:sym typeface="Source Sans Pro"/>
              </a:rPr>
              <a:t>[P2.2. 24, Male, iMtech Student iOS &amp; Windows User]</a:t>
            </a:r>
            <a:endParaRPr i="1" sz="1600">
              <a:solidFill>
                <a:schemeClr val="accent5"/>
              </a:solidFill>
              <a:latin typeface="Source Sans Pro"/>
              <a:ea typeface="Source Sans Pro"/>
              <a:cs typeface="Source Sans Pro"/>
              <a:sym typeface="Source Sans Pro"/>
            </a:endParaRPr>
          </a:p>
          <a:p>
            <a:pPr indent="0" lvl="0" marL="0" rtl="0" algn="l">
              <a:lnSpc>
                <a:spcPct val="100000"/>
              </a:lnSpc>
              <a:spcBef>
                <a:spcPts val="1200"/>
              </a:spcBef>
              <a:spcAft>
                <a:spcPts val="0"/>
              </a:spcAft>
              <a:buNone/>
            </a:pPr>
            <a:r>
              <a:rPr i="1" lang="en" sz="1600">
                <a:solidFill>
                  <a:schemeClr val="dk1"/>
                </a:solidFill>
                <a:latin typeface="Source Sans Pro"/>
                <a:ea typeface="Source Sans Pro"/>
                <a:cs typeface="Source Sans Pro"/>
                <a:sym typeface="Source Sans Pro"/>
              </a:rPr>
              <a:t>“Only thing I've done is to make sure in the settings that people cannot simply pull me into WhatsApp groups - they need my permission. I'm more concerned about money transfers made through the phone.”</a:t>
            </a:r>
            <a:br>
              <a:rPr i="1" lang="en" sz="1600">
                <a:solidFill>
                  <a:schemeClr val="dk1"/>
                </a:solidFill>
                <a:latin typeface="Source Sans Pro"/>
                <a:ea typeface="Source Sans Pro"/>
                <a:cs typeface="Source Sans Pro"/>
                <a:sym typeface="Source Sans Pro"/>
              </a:rPr>
            </a:br>
            <a:r>
              <a:rPr b="1" lang="en" sz="1600">
                <a:solidFill>
                  <a:schemeClr val="accent5"/>
                </a:solidFill>
                <a:highlight>
                  <a:schemeClr val="lt1"/>
                </a:highlight>
                <a:latin typeface="Source Sans Pro"/>
                <a:ea typeface="Source Sans Pro"/>
                <a:cs typeface="Source Sans Pro"/>
                <a:sym typeface="Source Sans Pro"/>
              </a:rPr>
              <a:t>[P2.3. 61, Male, entrepreneur, iPhone and PC  user]</a:t>
            </a:r>
            <a:endParaRPr i="1" sz="1600">
              <a:solidFill>
                <a:schemeClr val="dk1"/>
              </a:solidFill>
              <a:latin typeface="Source Sans Pro"/>
              <a:ea typeface="Source Sans Pro"/>
              <a:cs typeface="Source Sans Pro"/>
              <a:sym typeface="Source Sans Pro"/>
            </a:endParaRPr>
          </a:p>
          <a:p>
            <a:pPr indent="0" lvl="0" marL="0" rtl="0" algn="l">
              <a:lnSpc>
                <a:spcPct val="100000"/>
              </a:lnSpc>
              <a:spcBef>
                <a:spcPts val="1200"/>
              </a:spcBef>
              <a:spcAft>
                <a:spcPts val="1200"/>
              </a:spcAft>
              <a:buNone/>
            </a:pPr>
            <a:r>
              <a:rPr i="1" lang="en" sz="1600">
                <a:solidFill>
                  <a:schemeClr val="dk1"/>
                </a:solidFill>
                <a:latin typeface="Source Sans Pro"/>
                <a:ea typeface="Source Sans Pro"/>
                <a:cs typeface="Source Sans Pro"/>
                <a:sym typeface="Source Sans Pro"/>
              </a:rPr>
              <a:t>As I use only in-built options or well-known apps like WhatsApp, I don't think my privacy is getting violated. Even then, there's still fear [about] privacy. I don't have other options so I'll stick with this.</a:t>
            </a:r>
            <a:br>
              <a:rPr i="1" lang="en" sz="1600">
                <a:solidFill>
                  <a:schemeClr val="dk1"/>
                </a:solidFill>
                <a:latin typeface="Source Sans Pro"/>
                <a:ea typeface="Source Sans Pro"/>
                <a:cs typeface="Source Sans Pro"/>
                <a:sym typeface="Source Sans Pro"/>
              </a:rPr>
            </a:br>
            <a:r>
              <a:rPr b="1" lang="en" sz="1600">
                <a:solidFill>
                  <a:schemeClr val="accent5"/>
                </a:solidFill>
                <a:latin typeface="Source Sans Pro"/>
                <a:ea typeface="Source Sans Pro"/>
                <a:cs typeface="Source Sans Pro"/>
                <a:sym typeface="Source Sans Pro"/>
              </a:rPr>
              <a:t>[P2.2. 24, Male, iMtech Student iOS and Windows User]</a:t>
            </a:r>
            <a:endParaRPr b="1" sz="1600">
              <a:solidFill>
                <a:schemeClr val="accent5"/>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4">
            <a:alphaModFix/>
          </a:blip>
          <a:stretch>
            <a:fillRect/>
          </a:stretch>
        </p:blipFill>
        <p:spPr>
          <a:xfrm>
            <a:off x="5688225" y="792963"/>
            <a:ext cx="3046926" cy="3557574"/>
          </a:xfrm>
          <a:prstGeom prst="rect">
            <a:avLst/>
          </a:prstGeom>
          <a:noFill/>
          <a:ln>
            <a:noFill/>
          </a:ln>
        </p:spPr>
      </p:pic>
      <p:sp>
        <p:nvSpPr>
          <p:cNvPr id="117" name="Google Shape;117;p21"/>
          <p:cNvSpPr txBox="1"/>
          <p:nvPr>
            <p:ph idx="1" type="body"/>
          </p:nvPr>
        </p:nvSpPr>
        <p:spPr>
          <a:xfrm>
            <a:off x="234875" y="927900"/>
            <a:ext cx="5203200" cy="32877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1"/>
                </a:solidFill>
                <a:latin typeface="Source Sans Pro"/>
                <a:ea typeface="Source Sans Pro"/>
                <a:cs typeface="Source Sans Pro"/>
                <a:sym typeface="Source Sans Pro"/>
              </a:rPr>
              <a:t>When connected to a </a:t>
            </a:r>
            <a:r>
              <a:rPr b="1" lang="en" sz="1600">
                <a:solidFill>
                  <a:schemeClr val="dk1"/>
                </a:solidFill>
                <a:latin typeface="Source Sans Pro"/>
                <a:ea typeface="Source Sans Pro"/>
                <a:cs typeface="Source Sans Pro"/>
                <a:sym typeface="Source Sans Pro"/>
              </a:rPr>
              <a:t>WiFi network but not cellular connectivity</a:t>
            </a:r>
            <a:r>
              <a:rPr lang="en" sz="1600">
                <a:solidFill>
                  <a:schemeClr val="dk1"/>
                </a:solidFill>
                <a:latin typeface="Source Sans Pro"/>
                <a:ea typeface="Source Sans Pro"/>
                <a:cs typeface="Source Sans Pro"/>
                <a:sym typeface="Source Sans Pro"/>
              </a:rPr>
              <a:t>, senders can share files with nearby Quick Share users. </a:t>
            </a:r>
            <a:endParaRPr sz="1600">
              <a:solidFill>
                <a:schemeClr val="dk1"/>
              </a:solidFill>
              <a:latin typeface="Source Sans Pro"/>
              <a:ea typeface="Source Sans Pro"/>
              <a:cs typeface="Source Sans Pro"/>
              <a:sym typeface="Source Sans Pro"/>
            </a:endParaRPr>
          </a:p>
          <a:p>
            <a:pPr indent="0" lvl="0" marL="0" rtl="0" algn="just">
              <a:spcBef>
                <a:spcPts val="1200"/>
              </a:spcBef>
              <a:spcAft>
                <a:spcPts val="0"/>
              </a:spcAft>
              <a:buNone/>
            </a:pPr>
            <a:r>
              <a:rPr lang="en" sz="1600">
                <a:solidFill>
                  <a:schemeClr val="dk1"/>
                </a:solidFill>
                <a:latin typeface="Source Sans Pro"/>
                <a:ea typeface="Source Sans Pro"/>
                <a:cs typeface="Source Sans Pro"/>
                <a:sym typeface="Source Sans Pro"/>
              </a:rPr>
              <a:t>But if the sender wants to share via </a:t>
            </a:r>
            <a:r>
              <a:rPr b="1" lang="en" sz="1600">
                <a:solidFill>
                  <a:schemeClr val="dk1"/>
                </a:solidFill>
                <a:latin typeface="Source Sans Pro"/>
                <a:ea typeface="Source Sans Pro"/>
                <a:cs typeface="Source Sans Pro"/>
                <a:sym typeface="Source Sans Pro"/>
              </a:rPr>
              <a:t>Quick Share to an existing contact </a:t>
            </a:r>
            <a:r>
              <a:rPr lang="en" sz="1600">
                <a:solidFill>
                  <a:schemeClr val="dk1"/>
                </a:solidFill>
                <a:latin typeface="Source Sans Pro"/>
                <a:ea typeface="Source Sans Pro"/>
                <a:cs typeface="Source Sans Pro"/>
                <a:sym typeface="Source Sans Pro"/>
              </a:rPr>
              <a:t>for the first time, they are unable to do so and an error message appears stating, "Please insert SIM Card and try again." </a:t>
            </a:r>
            <a:endParaRPr sz="1600">
              <a:solidFill>
                <a:schemeClr val="dk1"/>
              </a:solidFill>
              <a:latin typeface="Source Sans Pro"/>
              <a:ea typeface="Source Sans Pro"/>
              <a:cs typeface="Source Sans Pro"/>
              <a:sym typeface="Source Sans Pro"/>
            </a:endParaRPr>
          </a:p>
          <a:p>
            <a:pPr indent="0" lvl="0" marL="0" rtl="0" algn="just">
              <a:spcBef>
                <a:spcPts val="1200"/>
              </a:spcBef>
              <a:spcAft>
                <a:spcPts val="1200"/>
              </a:spcAft>
              <a:buNone/>
            </a:pPr>
            <a:r>
              <a:rPr lang="en" sz="1600">
                <a:solidFill>
                  <a:schemeClr val="dk1"/>
                </a:solidFill>
                <a:latin typeface="Source Sans Pro"/>
                <a:ea typeface="Source Sans Pro"/>
                <a:cs typeface="Source Sans Pro"/>
                <a:sym typeface="Source Sans Pro"/>
              </a:rPr>
              <a:t>If the user </a:t>
            </a:r>
            <a:r>
              <a:rPr b="1" lang="en" sz="1600">
                <a:solidFill>
                  <a:schemeClr val="dk1"/>
                </a:solidFill>
                <a:latin typeface="Source Sans Pro"/>
                <a:ea typeface="Source Sans Pro"/>
                <a:cs typeface="Source Sans Pro"/>
                <a:sym typeface="Source Sans Pro"/>
              </a:rPr>
              <a:t>selects a contact from the share sheet</a:t>
            </a:r>
            <a:r>
              <a:rPr lang="en" sz="1600">
                <a:solidFill>
                  <a:schemeClr val="dk1"/>
                </a:solidFill>
                <a:latin typeface="Source Sans Pro"/>
                <a:ea typeface="Source Sans Pro"/>
                <a:cs typeface="Source Sans Pro"/>
                <a:sym typeface="Source Sans Pro"/>
              </a:rPr>
              <a:t> in Quick Share, the file seems to upload and send, but the receiver does not receive the file.</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